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0" r:id="rId2"/>
    <p:sldId id="302" r:id="rId3"/>
    <p:sldId id="303" r:id="rId4"/>
    <p:sldId id="304" r:id="rId5"/>
    <p:sldId id="265" r:id="rId6"/>
    <p:sldId id="271" r:id="rId7"/>
    <p:sldId id="261" r:id="rId8"/>
    <p:sldId id="264" r:id="rId9"/>
    <p:sldId id="262" r:id="rId10"/>
    <p:sldId id="263" r:id="rId11"/>
    <p:sldId id="267" r:id="rId12"/>
    <p:sldId id="284" r:id="rId13"/>
    <p:sldId id="266" r:id="rId14"/>
    <p:sldId id="268" r:id="rId15"/>
    <p:sldId id="282" r:id="rId16"/>
    <p:sldId id="273" r:id="rId17"/>
    <p:sldId id="258" r:id="rId18"/>
    <p:sldId id="259" r:id="rId19"/>
    <p:sldId id="270" r:id="rId20"/>
    <p:sldId id="290" r:id="rId21"/>
    <p:sldId id="277" r:id="rId22"/>
    <p:sldId id="269" r:id="rId23"/>
    <p:sldId id="285" r:id="rId24"/>
    <p:sldId id="293" r:id="rId25"/>
    <p:sldId id="289" r:id="rId26"/>
    <p:sldId id="292" r:id="rId27"/>
    <p:sldId id="286" r:id="rId28"/>
    <p:sldId id="299" r:id="rId29"/>
    <p:sldId id="295" r:id="rId30"/>
    <p:sldId id="297" r:id="rId31"/>
    <p:sldId id="298" r:id="rId32"/>
    <p:sldId id="294" r:id="rId33"/>
    <p:sldId id="287" r:id="rId34"/>
    <p:sldId id="288" r:id="rId35"/>
    <p:sldId id="300" r:id="rId36"/>
    <p:sldId id="257" r:id="rId37"/>
    <p:sldId id="256" r:id="rId38"/>
    <p:sldId id="272" r:id="rId39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33CC"/>
    <a:srgbClr val="080808"/>
    <a:srgbClr val="8171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9" autoAdjust="0"/>
    <p:restoredTop sz="96702" autoAdjust="0"/>
  </p:normalViewPr>
  <p:slideViewPr>
    <p:cSldViewPr snapToGrid="0" snapToObjects="1">
      <p:cViewPr varScale="1">
        <p:scale>
          <a:sx n="86" d="100"/>
          <a:sy n="86" d="100"/>
        </p:scale>
        <p:origin x="154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C14C181-27C3-49D5-A70A-9A589833E69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97EB4E5-DEBF-4FA1-AEAD-3E714DD0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B4E5-DEBF-4FA1-AEAD-3E714DD0A4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6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B4E5-DEBF-4FA1-AEAD-3E714DD0A4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5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B4E5-DEBF-4FA1-AEAD-3E714DD0A4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2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B4E5-DEBF-4FA1-AEAD-3E714DD0A4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18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3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6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5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6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0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23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5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06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D5CEF-C412-E64E-907E-A741C8B0C13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815B8-B540-C04B-9116-C219404F3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6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3" Type="http://schemas.openxmlformats.org/officeDocument/2006/relationships/image" Target="../media/image810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6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62.png"/><Relationship Id="rId4" Type="http://schemas.openxmlformats.org/officeDocument/2006/relationships/image" Target="../media/image29.png"/><Relationship Id="rId9" Type="http://schemas.openxmlformats.org/officeDocument/2006/relationships/image" Target="../media/image2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5.png"/><Relationship Id="rId26" Type="http://schemas.openxmlformats.org/officeDocument/2006/relationships/image" Target="../media/image55.png"/><Relationship Id="rId13" Type="http://schemas.openxmlformats.org/officeDocument/2006/relationships/image" Target="../media/image301.png"/><Relationship Id="rId8" Type="http://schemas.openxmlformats.org/officeDocument/2006/relationships/image" Target="../media/image251.png"/><Relationship Id="rId39" Type="http://schemas.openxmlformats.org/officeDocument/2006/relationships/image" Target="../media/image52.png"/><Relationship Id="rId3" Type="http://schemas.openxmlformats.org/officeDocument/2006/relationships/image" Target="../media/image202.png"/><Relationship Id="rId34" Type="http://schemas.openxmlformats.org/officeDocument/2006/relationships/image" Target="../media/image342.png"/><Relationship Id="rId12" Type="http://schemas.openxmlformats.org/officeDocument/2006/relationships/image" Target="../media/image51.png"/><Relationship Id="rId33" Type="http://schemas.openxmlformats.org/officeDocument/2006/relationships/image" Target="../media/image333.png"/><Relationship Id="rId7" Type="http://schemas.openxmlformats.org/officeDocument/2006/relationships/image" Target="../media/image491.png"/><Relationship Id="rId17" Type="http://schemas.openxmlformats.org/officeDocument/2006/relationships/image" Target="../media/image42.png"/><Relationship Id="rId25" Type="http://schemas.openxmlformats.org/officeDocument/2006/relationships/image" Target="../media/image54.png"/><Relationship Id="rId38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png"/><Relationship Id="rId20" Type="http://schemas.openxmlformats.org/officeDocument/2006/relationships/image" Target="../media/image341.png"/><Relationship Id="rId29" Type="http://schemas.openxmlformats.org/officeDocument/2006/relationships/image" Target="../media/image66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451.png"/><Relationship Id="rId24" Type="http://schemas.openxmlformats.org/officeDocument/2006/relationships/image" Target="../media/image53.png"/><Relationship Id="rId11" Type="http://schemas.openxmlformats.org/officeDocument/2006/relationships/image" Target="../media/image50.png"/><Relationship Id="rId37" Type="http://schemas.openxmlformats.org/officeDocument/2006/relationships/image" Target="../media/image571.png"/><Relationship Id="rId6" Type="http://schemas.openxmlformats.org/officeDocument/2006/relationships/image" Target="../media/image481.png"/><Relationship Id="rId40" Type="http://schemas.openxmlformats.org/officeDocument/2006/relationships/image" Target="../media/image56.png"/><Relationship Id="rId28" Type="http://schemas.openxmlformats.org/officeDocument/2006/relationships/image" Target="../media/image65.png"/><Relationship Id="rId36" Type="http://schemas.openxmlformats.org/officeDocument/2006/relationships/image" Target="../media/image37.png"/><Relationship Id="rId23" Type="http://schemas.openxmlformats.org/officeDocument/2006/relationships/image" Target="../media/image290.png"/><Relationship Id="rId5" Type="http://schemas.openxmlformats.org/officeDocument/2006/relationships/image" Target="../media/image223.png"/><Relationship Id="rId15" Type="http://schemas.openxmlformats.org/officeDocument/2006/relationships/image" Target="../media/image283.png"/><Relationship Id="rId19" Type="http://schemas.openxmlformats.org/officeDocument/2006/relationships/image" Target="../media/image531.png"/><Relationship Id="rId10" Type="http://schemas.openxmlformats.org/officeDocument/2006/relationships/image" Target="../media/image271.png"/><Relationship Id="rId4" Type="http://schemas.openxmlformats.org/officeDocument/2006/relationships/image" Target="../media/image213.png"/><Relationship Id="rId9" Type="http://schemas.openxmlformats.org/officeDocument/2006/relationships/image" Target="../media/image261.png"/><Relationship Id="rId30" Type="http://schemas.openxmlformats.org/officeDocument/2006/relationships/image" Target="../media/image68.png"/><Relationship Id="rId35" Type="http://schemas.openxmlformats.org/officeDocument/2006/relationships/image" Target="../media/image57.png"/><Relationship Id="rId14" Type="http://schemas.openxmlformats.org/officeDocument/2006/relationships/image" Target="../media/image311.png"/><Relationship Id="rId27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2.png"/><Relationship Id="rId7" Type="http://schemas.openxmlformats.org/officeDocument/2006/relationships/image" Target="../media/image6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01.png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42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10.png"/><Relationship Id="rId10" Type="http://schemas.openxmlformats.org/officeDocument/2006/relationships/image" Target="../media/image69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0.png"/><Relationship Id="rId8" Type="http://schemas.openxmlformats.org/officeDocument/2006/relationships/image" Target="../media/image490.png"/><Relationship Id="rId18" Type="http://schemas.openxmlformats.org/officeDocument/2006/relationships/image" Target="../media/image590.png"/><Relationship Id="rId3" Type="http://schemas.openxmlformats.org/officeDocument/2006/relationships/image" Target="../media/image71.png"/><Relationship Id="rId21" Type="http://schemas.openxmlformats.org/officeDocument/2006/relationships/image" Target="../media/image712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17" Type="http://schemas.openxmlformats.org/officeDocument/2006/relationships/image" Target="../media/image580.png"/><Relationship Id="rId2" Type="http://schemas.openxmlformats.org/officeDocument/2006/relationships/image" Target="../media/image581.png"/><Relationship Id="rId16" Type="http://schemas.openxmlformats.org/officeDocument/2006/relationships/image" Target="../media/image570.png"/><Relationship Id="rId20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5" Type="http://schemas.openxmlformats.org/officeDocument/2006/relationships/image" Target="../media/image83.png"/><Relationship Id="rId23" Type="http://schemas.openxmlformats.org/officeDocument/2006/relationships/image" Target="../media/image640.png"/><Relationship Id="rId10" Type="http://schemas.openxmlformats.org/officeDocument/2006/relationships/image" Target="../media/image511.png"/><Relationship Id="rId19" Type="http://schemas.openxmlformats.org/officeDocument/2006/relationships/image" Target="../media/image60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Relationship Id="rId14" Type="http://schemas.openxmlformats.org/officeDocument/2006/relationships/image" Target="../media/image771.png"/><Relationship Id="rId22" Type="http://schemas.openxmlformats.org/officeDocument/2006/relationships/image" Target="../media/image6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8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30.png"/><Relationship Id="rId4" Type="http://schemas.openxmlformats.org/officeDocument/2006/relationships/image" Target="../media/image740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file:///C:\GLENN_FILES\NEW_TALK\REVIEW\SbCl5_DecompTop.mpg" TargetMode="External"/><Relationship Id="rId7" Type="http://schemas.openxmlformats.org/officeDocument/2006/relationships/image" Target="../media/image7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7.xml"/><Relationship Id="rId4" Type="http://schemas.openxmlformats.org/officeDocument/2006/relationships/video" Target="file:///C:\GLENN_FILES\NEW_TALK\REVIEW\SbCl5_DecompTop.mp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7.png"/><Relationship Id="rId4" Type="http://schemas.openxmlformats.org/officeDocument/2006/relationships/image" Target="../media/image89.png"/><Relationship Id="rId9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8" Type="http://schemas.openxmlformats.org/officeDocument/2006/relationships/image" Target="../media/image840.png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17" Type="http://schemas.openxmlformats.org/officeDocument/2006/relationships/image" Target="../media/image114.png"/><Relationship Id="rId2" Type="http://schemas.openxmlformats.org/officeDocument/2006/relationships/image" Target="../media/image108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13.png"/><Relationship Id="rId15" Type="http://schemas.openxmlformats.org/officeDocument/2006/relationships/image" Target="../media/image83.png"/><Relationship Id="rId10" Type="http://schemas.openxmlformats.org/officeDocument/2006/relationships/image" Target="../media/image500.png"/><Relationship Id="rId19" Type="http://schemas.openxmlformats.org/officeDocument/2006/relationships/image" Target="../media/image118.png"/><Relationship Id="rId4" Type="http://schemas.openxmlformats.org/officeDocument/2006/relationships/image" Target="../media/image98.png"/><Relationship Id="rId9" Type="http://schemas.openxmlformats.org/officeDocument/2006/relationships/image" Target="../media/image490.png"/><Relationship Id="rId14" Type="http://schemas.openxmlformats.org/officeDocument/2006/relationships/image" Target="../media/image7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1.png"/><Relationship Id="rId7" Type="http://schemas.openxmlformats.org/officeDocument/2006/relationships/image" Target="../media/image37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32.png"/><Relationship Id="rId7" Type="http://schemas.openxmlformats.org/officeDocument/2006/relationships/image" Target="../media/image671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1.png"/><Relationship Id="rId5" Type="http://schemas.openxmlformats.org/officeDocument/2006/relationships/image" Target="../media/image212.png"/><Relationship Id="rId4" Type="http://schemas.openxmlformats.org/officeDocument/2006/relationships/image" Target="../media/image6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1.png"/><Relationship Id="rId4" Type="http://schemas.openxmlformats.org/officeDocument/2006/relationships/image" Target="../media/image7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00.png"/><Relationship Id="rId3" Type="http://schemas.openxmlformats.org/officeDocument/2006/relationships/image" Target="../media/image670.png"/><Relationship Id="rId7" Type="http://schemas.openxmlformats.org/officeDocument/2006/relationships/image" Target="../media/image772.png"/><Relationship Id="rId17" Type="http://schemas.openxmlformats.org/officeDocument/2006/relationships/image" Target="../media/image82.png"/><Relationship Id="rId12" Type="http://schemas.openxmlformats.org/officeDocument/2006/relationships/image" Target="../media/image390.png"/><Relationship Id="rId2" Type="http://schemas.openxmlformats.org/officeDocument/2006/relationships/image" Target="../media/image721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0.png"/><Relationship Id="rId11" Type="http://schemas.openxmlformats.org/officeDocument/2006/relationships/image" Target="../media/image380.png"/><Relationship Id="rId5" Type="http://schemas.openxmlformats.org/officeDocument/2006/relationships/image" Target="../media/image330.png"/><Relationship Id="rId15" Type="http://schemas.openxmlformats.org/officeDocument/2006/relationships/image" Target="../media/image79.png"/><Relationship Id="rId10" Type="http://schemas.openxmlformats.org/officeDocument/2006/relationships/image" Target="../media/image770.png"/><Relationship Id="rId4" Type="http://schemas.openxmlformats.org/officeDocument/2006/relationships/image" Target="../media/image720.png"/><Relationship Id="rId14" Type="http://schemas.openxmlformats.org/officeDocument/2006/relationships/image" Target="../media/image780.png"/><Relationship Id="rId9" Type="http://schemas.openxmlformats.org/officeDocument/2006/relationships/image" Target="../media/image3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0.png"/><Relationship Id="rId7" Type="http://schemas.openxmlformats.org/officeDocument/2006/relationships/image" Target="../media/image9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image" Target="../media/image15.png"/><Relationship Id="rId5" Type="http://schemas.openxmlformats.org/officeDocument/2006/relationships/image" Target="../media/image410.png"/><Relationship Id="rId10" Type="http://schemas.openxmlformats.org/officeDocument/2006/relationships/image" Target="../media/image128.png"/><Relationship Id="rId4" Type="http://schemas.openxmlformats.org/officeDocument/2006/relationships/image" Target="../media/image310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0.png"/><Relationship Id="rId7" Type="http://schemas.openxmlformats.org/officeDocument/2006/relationships/image" Target="../media/image13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20.png"/><Relationship Id="rId10" Type="http://schemas.openxmlformats.org/officeDocument/2006/relationships/image" Target="../media/image131.png"/><Relationship Id="rId4" Type="http://schemas.openxmlformats.org/officeDocument/2006/relationships/image" Target="../media/image111.png"/><Relationship Id="rId9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3317" y="-90982"/>
            <a:ext cx="829650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CC"/>
                </a:solidFill>
              </a:rPr>
              <a:t>Projector Augmented Wave based </a:t>
            </a:r>
          </a:p>
          <a:p>
            <a:pPr algn="ctr"/>
            <a:r>
              <a:rPr lang="en-US" sz="3600" dirty="0">
                <a:solidFill>
                  <a:srgbClr val="0000CC"/>
                </a:solidFill>
              </a:rPr>
              <a:t>Kohn-Sham Density Functional Theory </a:t>
            </a:r>
            <a:br>
              <a:rPr lang="en-US" sz="3600" dirty="0">
                <a:solidFill>
                  <a:srgbClr val="0000CC"/>
                </a:solidFill>
              </a:rPr>
            </a:br>
            <a:r>
              <a:rPr lang="en-US" sz="3600" dirty="0">
                <a:solidFill>
                  <a:srgbClr val="0000CC"/>
                </a:solidFill>
              </a:rPr>
              <a:t>in </a:t>
            </a:r>
            <a:r>
              <a:rPr lang="en-US" sz="3600" i="1" dirty="0" err="1">
                <a:solidFill>
                  <a:srgbClr val="0000CC"/>
                </a:solidFill>
              </a:rPr>
              <a:t>OpenAtom</a:t>
            </a:r>
            <a:r>
              <a:rPr lang="en-US" sz="3600" i="1" dirty="0">
                <a:solidFill>
                  <a:srgbClr val="0000CC"/>
                </a:solidFill>
              </a:rPr>
              <a:t> </a:t>
            </a:r>
            <a:r>
              <a:rPr lang="en-US" sz="3600" dirty="0">
                <a:solidFill>
                  <a:srgbClr val="0000CC"/>
                </a:solidFill>
              </a:rPr>
              <a:t>with </a:t>
            </a:r>
            <a:r>
              <a:rPr lang="en-US" sz="3600" i="1" dirty="0">
                <a:solidFill>
                  <a:srgbClr val="0000CC"/>
                </a:solidFill>
              </a:rPr>
              <a:t>N</a:t>
            </a:r>
            <a:r>
              <a:rPr lang="en-US" sz="3600" baseline="30000" dirty="0">
                <a:solidFill>
                  <a:srgbClr val="0000CC"/>
                </a:solidFill>
              </a:rPr>
              <a:t>2</a:t>
            </a:r>
            <a:r>
              <a:rPr lang="en-US" sz="3600" dirty="0">
                <a:solidFill>
                  <a:srgbClr val="0000CC"/>
                </a:solidFill>
              </a:rPr>
              <a:t> </a:t>
            </a:r>
            <a:r>
              <a:rPr lang="en-US" sz="3600" i="1" dirty="0">
                <a:solidFill>
                  <a:srgbClr val="0000CC"/>
                </a:solidFill>
              </a:rPr>
              <a:t>log</a:t>
            </a:r>
            <a:r>
              <a:rPr lang="en-US" sz="3600" dirty="0">
                <a:solidFill>
                  <a:srgbClr val="0000CC"/>
                </a:solidFill>
              </a:rPr>
              <a:t> </a:t>
            </a:r>
            <a:r>
              <a:rPr lang="en-US" sz="3600" i="1" dirty="0">
                <a:solidFill>
                  <a:srgbClr val="0000CC"/>
                </a:solidFill>
              </a:rPr>
              <a:t>N</a:t>
            </a:r>
            <a:r>
              <a:rPr lang="en-US" sz="3600" dirty="0">
                <a:solidFill>
                  <a:srgbClr val="0000CC"/>
                </a:solidFill>
              </a:rPr>
              <a:t>  scaling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Qi Li</a:t>
            </a:r>
            <a:r>
              <a:rPr lang="en-US" sz="2400" baseline="30000" dirty="0"/>
              <a:t>1</a:t>
            </a:r>
            <a:r>
              <a:rPr lang="en-US" sz="2400" dirty="0"/>
              <a:t>,   Eric  Bohm</a:t>
            </a:r>
            <a:r>
              <a:rPr lang="en-US" sz="2400" baseline="30000" dirty="0"/>
              <a:t>2</a:t>
            </a:r>
            <a:r>
              <a:rPr lang="en-US" sz="2400" dirty="0"/>
              <a:t>, and  Glenn  J. Martyna</a:t>
            </a:r>
            <a:r>
              <a:rPr lang="en-US" sz="2400" baseline="30000" dirty="0"/>
              <a:t>1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IBM TJ Watson Research Center, Yorktown Heights, NY</a:t>
            </a:r>
          </a:p>
          <a:p>
            <a:pPr marL="457200" indent="-457200">
              <a:buAutoNum type="arabicPeriod"/>
            </a:pPr>
            <a:r>
              <a:rPr lang="en-US" sz="2400" dirty="0"/>
              <a:t>Computer Science, University of Illinois, Champaign-Urbana</a:t>
            </a:r>
          </a:p>
          <a:p>
            <a:r>
              <a:rPr lang="en-US" sz="2400" dirty="0"/>
              <a:t>                                   </a:t>
            </a:r>
            <a:r>
              <a:rPr lang="en-US" sz="2400" b="1" dirty="0"/>
              <a:t>Funding:</a:t>
            </a:r>
            <a:r>
              <a:rPr lang="en-US" sz="2400" dirty="0"/>
              <a:t> NSF SI</a:t>
            </a:r>
            <a:r>
              <a:rPr lang="en-US" sz="2400" baseline="30000" dirty="0"/>
              <a:t>2</a:t>
            </a:r>
          </a:p>
        </p:txBody>
      </p:sp>
      <p:pic>
        <p:nvPicPr>
          <p:cNvPr id="3" name="Picture 2" descr="h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7971" b="24568"/>
          <a:stretch>
            <a:fillRect/>
          </a:stretch>
        </p:blipFill>
        <p:spPr bwMode="auto">
          <a:xfrm>
            <a:off x="6729526" y="4980637"/>
            <a:ext cx="2222715" cy="197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5927"/>
          <a:stretch/>
        </p:blipFill>
        <p:spPr bwMode="auto">
          <a:xfrm>
            <a:off x="246195" y="4852431"/>
            <a:ext cx="2330941" cy="195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035851" y="3571276"/>
            <a:ext cx="3023953" cy="1314609"/>
            <a:chOff x="5271797" y="2600433"/>
            <a:chExt cx="3657600" cy="19700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335" t="3277" r="3511" b="4983"/>
            <a:stretch/>
          </p:blipFill>
          <p:spPr>
            <a:xfrm>
              <a:off x="5324685" y="2600433"/>
              <a:ext cx="3586050" cy="197008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271797" y="2600433"/>
              <a:ext cx="3657600" cy="1970088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4186" y="2600433"/>
              <a:ext cx="2024743" cy="208081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5" descr="bgl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23" y="3481733"/>
            <a:ext cx="2120801" cy="1343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 descr="https://6lli539m39y3hpkelqsm3c2fg-wpengine.netdna-ssl.com/wp-content/uploads/2011/08/Blue_Water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17" y="3462867"/>
            <a:ext cx="1752812" cy="1314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10" descr="MOF.t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t="8585" r="19950" b="7873"/>
          <a:stretch/>
        </p:blipFill>
        <p:spPr>
          <a:xfrm>
            <a:off x="3466128" y="4980637"/>
            <a:ext cx="2163398" cy="19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7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9268" y="-51571"/>
            <a:ext cx="77274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srgbClr val="0000CC"/>
                </a:solidFill>
              </a:rPr>
              <a:t>PAW Basics: KS-DFT within LDA under </a:t>
            </a:r>
          </a:p>
          <a:p>
            <a:pPr lvl="0" algn="ctr"/>
            <a:r>
              <a:rPr lang="en-US" sz="3200" dirty="0">
                <a:solidFill>
                  <a:srgbClr val="0000CC"/>
                </a:solidFill>
              </a:rPr>
              <a:t>                 periodic boundary conditions at </a:t>
            </a:r>
            <a:r>
              <a:rPr lang="el-GR" sz="3200" dirty="0">
                <a:solidFill>
                  <a:srgbClr val="0000CC"/>
                </a:solidFill>
              </a:rPr>
              <a:t>Γ</a:t>
            </a:r>
            <a:endParaRPr lang="en-US" sz="3200" dirty="0">
              <a:solidFill>
                <a:srgbClr val="0000CC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306" y="656350"/>
            <a:ext cx="8999943" cy="2413748"/>
            <a:chOff x="83306" y="902926"/>
            <a:chExt cx="8999943" cy="2413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90642" y="1686874"/>
                  <a:ext cx="3868709" cy="8136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42" y="1686874"/>
                  <a:ext cx="3868709" cy="81368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5144815" y="1677547"/>
                  <a:ext cx="2940997" cy="7750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     </m:t>
                        </m:r>
                        <m:nary>
                          <m:nary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815" y="1677547"/>
                  <a:ext cx="2940997" cy="77508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83306" y="2458566"/>
                  <a:ext cx="5056938" cy="8150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</m:oMath>
                    </m:oMathPara>
                  </a14:m>
                  <a:br>
                    <a:rPr lang="en-US" i="1" dirty="0">
                      <a:latin typeface="Cambria Math" panose="02040503050406030204" pitchFamily="18" charset="0"/>
                    </a:rPr>
                  </a:br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06" y="2458566"/>
                  <a:ext cx="5056938" cy="81509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076126" y="2427886"/>
                  <a:ext cx="4007123" cy="8436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126" y="2427886"/>
                  <a:ext cx="4007123" cy="8436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176870" y="1352427"/>
                  <a:ext cx="38438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  <m:r>
                          <a:rPr lang="en-US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870" y="1352427"/>
                  <a:ext cx="384387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99786" y="1274963"/>
              <a:ext cx="8983463" cy="20417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786" y="902926"/>
              <a:ext cx="218521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CC"/>
                  </a:solidFill>
                </a:rPr>
                <a:t>The whole enchilada: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0" y="3186501"/>
            <a:ext cx="9126204" cy="1564695"/>
            <a:chOff x="0" y="3186501"/>
            <a:chExt cx="9126204" cy="1564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0" y="3587682"/>
                  <a:ext cx="3751091" cy="438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b="0" i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b="0" i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2)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587682"/>
                  <a:ext cx="3751091" cy="43858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90644" y="3186501"/>
              <a:ext cx="615604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CC"/>
                  </a:solidFill>
                </a:rPr>
                <a:t>Non-interacting electron kinetic energy: Smooth and core terms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412" y="3555334"/>
              <a:ext cx="8983463" cy="1195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16757" y="4003561"/>
                  <a:ext cx="3496150" cy="6533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Sup>
                                  <m:sSubSup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  <m:sup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57" y="4003561"/>
                  <a:ext cx="3496150" cy="65338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3397171" y="4038039"/>
                  <a:ext cx="2788712" cy="655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1)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n-US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𝛻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,∆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171" y="4038039"/>
                  <a:ext cx="2788712" cy="65517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6013685" y="4026264"/>
                  <a:ext cx="3112519" cy="655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2)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,2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3685" y="4026264"/>
                  <a:ext cx="3112519" cy="65517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83306" y="4861600"/>
            <a:ext cx="8989567" cy="1902281"/>
            <a:chOff x="83306" y="4861600"/>
            <a:chExt cx="8989567" cy="19022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135596" y="5165956"/>
                  <a:ext cx="8891093" cy="8436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nary>
                              <m:nary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𝑝𝑐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nary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596" y="5165956"/>
                  <a:ext cx="8891093" cy="84362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35596" y="5962195"/>
                  <a:ext cx="2058228" cy="6140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596" y="5962195"/>
                  <a:ext cx="2058228" cy="61401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115842" r="-17456" b="-1663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2285000" y="6037435"/>
                  <a:ext cx="6648688" cy="3849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400" dirty="0"/>
                    <a:t> +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400" dirty="0"/>
                    <a:t>,</a:t>
                  </a:r>
                  <a:r>
                    <a:rPr lang="en-US" sz="1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5000" y="6037435"/>
                  <a:ext cx="6648688" cy="3849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751091" y="6493966"/>
                  <a:ext cx="1232645" cy="2320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a14:m>
                  <a:r>
                    <a:rPr lang="en-US" sz="1400" b="1" dirty="0"/>
                    <a:t>| &lt;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1091" y="6493966"/>
                  <a:ext cx="1232645" cy="23205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433" t="-21053" r="-985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7269494" y="6477121"/>
                  <a:ext cx="1232645" cy="2320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a14:m>
                  <a:r>
                    <a:rPr lang="en-US" sz="1400" b="1" dirty="0"/>
                    <a:t>| &lt;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9494" y="6477121"/>
                  <a:ext cx="1232645" cy="23205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950" t="-23684" r="-990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25884" y="6456104"/>
                  <a:ext cx="113569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84" y="6456104"/>
                  <a:ext cx="1135696" cy="30777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/>
            <p:cNvSpPr/>
            <p:nvPr/>
          </p:nvSpPr>
          <p:spPr>
            <a:xfrm>
              <a:off x="5144815" y="5216293"/>
              <a:ext cx="924352" cy="745902"/>
            </a:xfrm>
            <a:prstGeom prst="ellipse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41178" y="5240186"/>
              <a:ext cx="594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CC"/>
                  </a:solidFill>
                </a:rPr>
                <a:t>core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410" y="5237699"/>
              <a:ext cx="8983463" cy="15261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306" y="4861600"/>
              <a:ext cx="522394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CC"/>
                  </a:solidFill>
                </a:rPr>
                <a:t>Exchange Correlation energy: Smooth and core terms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06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8982" y="-14816"/>
            <a:ext cx="88547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srgbClr val="0000CC"/>
                </a:solidFill>
              </a:rPr>
              <a:t>PAW Basics: KS-DFT long/short-range decomposition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0270" y="5776094"/>
                <a:ext cx="8633776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CC"/>
                    </a:solidFill>
                  </a:rPr>
                  <a:t>Choose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such that the </a:t>
                </a:r>
                <a:r>
                  <a:rPr lang="en-US" b="1" i="1" dirty="0">
                    <a:solidFill>
                      <a:srgbClr val="0000CC"/>
                    </a:solidFill>
                  </a:rPr>
                  <a:t>g-s</a:t>
                </a:r>
                <a:r>
                  <a:rPr lang="en-US" dirty="0">
                    <a:solidFill>
                      <a:srgbClr val="0000CC"/>
                    </a:solidFill>
                  </a:rPr>
                  <a:t>pace cutoff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pw</m:t>
                    </m:r>
                    <m:r>
                      <a:rPr lang="en-US" b="0" i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𝑑𝑒𝑛𝑠𝑖𝑡𝑦</m:t>
                    </m:r>
                    <m:r>
                      <a:rPr lang="en-US" b="0" i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cutoff</m:t>
                    </m:r>
                  </m:oMath>
                </a14:m>
                <a:r>
                  <a:rPr lang="en-US" b="0" dirty="0">
                    <a:solidFill>
                      <a:srgbClr val="0000CC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rgbClr val="0000CC"/>
                    </a:solidFill>
                  </a:rPr>
                  <a:t>Ensure </a:t>
                </a:r>
                <a:r>
                  <a:rPr lang="en-US" b="1" i="1" dirty="0"/>
                  <a:t>r</a:t>
                </a:r>
                <a:r>
                  <a:rPr lang="en-US" dirty="0"/>
                  <a:t>-space cutoff,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 /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CC"/>
                    </a:solidFill>
                  </a:rPr>
                  <a:t>)</a:t>
                </a:r>
                <a:r>
                  <a:rPr lang="en-US" i="1" dirty="0"/>
                  <a:t> </a:t>
                </a:r>
                <a:r>
                  <a:rPr lang="en-US" i="1" dirty="0">
                    <a:solidFill>
                      <a:srgbClr val="0000CC"/>
                    </a:solidFill>
                  </a:rPr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i="1" dirty="0">
                    <a:solidFill>
                      <a:srgbClr val="0000CC"/>
                    </a:solidFill>
                  </a:rPr>
                  <a:t> </a:t>
                </a:r>
                <a:r>
                  <a:rPr lang="en-US" dirty="0"/>
                  <a:t>confines the </a:t>
                </a:r>
                <a:r>
                  <a:rPr lang="en-US" b="1" i="1" dirty="0">
                    <a:solidFill>
                      <a:srgbClr val="0000CC"/>
                    </a:solidFill>
                  </a:rPr>
                  <a:t>m</a:t>
                </a:r>
                <a:r>
                  <a:rPr lang="en-US" i="1" dirty="0">
                    <a:solidFill>
                      <a:srgbClr val="0000CC"/>
                    </a:solidFill>
                  </a:rPr>
                  <a:t>-</a:t>
                </a:r>
                <a:r>
                  <a:rPr lang="en-US" dirty="0">
                    <a:solidFill>
                      <a:srgbClr val="0000CC"/>
                    </a:solidFill>
                  </a:rPr>
                  <a:t>sum to the 1</a:t>
                </a:r>
                <a:r>
                  <a:rPr lang="en-US" baseline="30000" dirty="0">
                    <a:solidFill>
                      <a:srgbClr val="0000CC"/>
                    </a:solidFill>
                  </a:rPr>
                  <a:t>st</a:t>
                </a:r>
                <a:r>
                  <a:rPr lang="en-US" dirty="0">
                    <a:solidFill>
                      <a:srgbClr val="0000CC"/>
                    </a:solidFill>
                  </a:rPr>
                  <a:t> image.</a:t>
                </a:r>
                <a:endParaRPr lang="en-US" dirty="0"/>
              </a:p>
              <a:p>
                <a:r>
                  <a:rPr lang="en-US" dirty="0">
                    <a:solidFill>
                      <a:srgbClr val="0000CC"/>
                    </a:solidFill>
                  </a:rPr>
                  <a:t>Decompose short-range </a:t>
                </a:r>
                <a:r>
                  <a:rPr lang="en-US" dirty="0"/>
                  <a:t>into </a:t>
                </a:r>
                <a:r>
                  <a:rPr lang="en-US" dirty="0">
                    <a:solidFill>
                      <a:srgbClr val="0000CC"/>
                    </a:solidFill>
                  </a:rPr>
                  <a:t>smooth, core1 and core2 </a:t>
                </a:r>
                <a:r>
                  <a:rPr lang="en-US" dirty="0"/>
                  <a:t>type terms,  (not shown).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" y="5776094"/>
                <a:ext cx="8633776" cy="944746"/>
              </a:xfrm>
              <a:prstGeom prst="rect">
                <a:avLst/>
              </a:prstGeom>
              <a:blipFill rotWithShape="0">
                <a:blip r:embed="rId2"/>
                <a:stretch>
                  <a:fillRect l="-636" t="-387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-84862" y="2294027"/>
            <a:ext cx="9245836" cy="4426813"/>
            <a:chOff x="-84862" y="2294027"/>
            <a:chExt cx="9245836" cy="4426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562856" y="3909968"/>
                  <a:ext cx="4598118" cy="19653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≠0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acc>
                          <m:accPr>
                            <m:chr m:val="̅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              +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(0)</m:t>
                            </m:r>
                            <m:acc>
                              <m:accPr>
                                <m:chr m:val="̅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acc>
                          <m:accPr>
                            <m:chr m:val="̅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sz="1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US" sz="1600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56" y="3909968"/>
                  <a:ext cx="4598118" cy="196534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/>
            <p:cNvGrpSpPr/>
            <p:nvPr/>
          </p:nvGrpSpPr>
          <p:grpSpPr>
            <a:xfrm>
              <a:off x="-84862" y="2294027"/>
              <a:ext cx="9166881" cy="4426813"/>
              <a:chOff x="-84862" y="2294027"/>
              <a:chExt cx="9166881" cy="442681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1124" y="2294027"/>
                <a:ext cx="6546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Using </a:t>
                </a:r>
                <a:r>
                  <a:rPr lang="en-US" sz="2000" dirty="0">
                    <a:solidFill>
                      <a:srgbClr val="0033CC"/>
                    </a:solidFill>
                  </a:rPr>
                  <a:t>Poisson summation and Ewald’s decomposition of 1/r</a:t>
                </a:r>
                <a:r>
                  <a:rPr lang="en-US" sz="2000" dirty="0"/>
                  <a:t>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-21598" y="2751903"/>
                    <a:ext cx="2992806" cy="4449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long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1598" y="2751903"/>
                    <a:ext cx="2992806" cy="44493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27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4748754" y="2727800"/>
                    <a:ext cx="2976776" cy="4449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  =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long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rgbClr val="00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8754" y="2727800"/>
                    <a:ext cx="2976776" cy="44493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27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-84862" y="3210674"/>
                    <a:ext cx="5060360" cy="69929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brk m:alnAt="23"/>
                                </m:rP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nary>
                            <m:nary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brk m:alnAt="23"/>
                                </m:rP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nary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erfc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4862" y="3210674"/>
                    <a:ext cx="5060360" cy="69929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-84862" y="3938048"/>
                    <a:ext cx="4330544" cy="13411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long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(0)|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  <a:latin typeface="Cambria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4862" y="3938048"/>
                    <a:ext cx="4330544" cy="134113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4655029" y="3186571"/>
                    <a:ext cx="4251485" cy="76181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nary>
                            <m:nary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brk m:alnAt="23"/>
                                </m:r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erfc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5029" y="3186571"/>
                    <a:ext cx="4251485" cy="76181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/>
              <p:cNvSpPr/>
              <p:nvPr/>
            </p:nvSpPr>
            <p:spPr>
              <a:xfrm>
                <a:off x="98556" y="2324374"/>
                <a:ext cx="8983463" cy="439646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-1877" y="561367"/>
            <a:ext cx="9127184" cy="1654507"/>
            <a:chOff x="-1877" y="561367"/>
            <a:chExt cx="9127184" cy="1654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-1877" y="1330250"/>
                  <a:ext cx="4592951" cy="8150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,</m:t>
                        </m:r>
                      </m:oMath>
                    </m:oMathPara>
                  </a14:m>
                  <a:br>
                    <a:rPr lang="en-US" i="1" dirty="0">
                      <a:latin typeface="Cambria Math" panose="02040503050406030204" pitchFamily="18" charset="0"/>
                    </a:rPr>
                  </a:br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877" y="1330250"/>
                  <a:ext cx="4592951" cy="81509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4539501" y="1332439"/>
                  <a:ext cx="4585806" cy="8436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𝑱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501" y="1332439"/>
                  <a:ext cx="4585806" cy="84362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0854" y="561367"/>
              <a:ext cx="90128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Due to the mixed localized and delocalized basis, there is </a:t>
              </a:r>
              <a:r>
                <a:rPr lang="en-US" sz="2000" dirty="0">
                  <a:solidFill>
                    <a:srgbClr val="0000CC"/>
                  </a:solidFill>
                </a:rPr>
                <a:t>no natural truncation scale</a:t>
              </a:r>
              <a:endParaRPr lang="en-US" sz="2000" dirty="0"/>
            </a:p>
            <a:p>
              <a:r>
                <a:rPr lang="en-US" sz="2000" dirty="0"/>
                <a:t>         for the </a:t>
              </a:r>
              <a:r>
                <a:rPr lang="en-US" sz="2000" dirty="0">
                  <a:solidFill>
                    <a:srgbClr val="0000CC"/>
                  </a:solidFill>
                </a:rPr>
                <a:t>long-range interactions </a:t>
              </a:r>
              <a:r>
                <a:rPr lang="en-US" sz="2000" dirty="0"/>
                <a:t>of </a:t>
              </a:r>
              <a:r>
                <a:rPr lang="en-US" sz="2000" i="1" dirty="0"/>
                <a:t>E</a:t>
              </a:r>
              <a:r>
                <a:rPr lang="en-US" sz="2000" i="1" baseline="-25000" dirty="0"/>
                <a:t>H</a:t>
              </a:r>
              <a:r>
                <a:rPr lang="en-US" sz="2000" baseline="-25000" dirty="0"/>
                <a:t> </a:t>
              </a:r>
              <a:r>
                <a:rPr lang="en-US" sz="2000" dirty="0"/>
                <a:t>and </a:t>
              </a:r>
              <a:r>
                <a:rPr lang="en-US" sz="2000" i="1" dirty="0" err="1"/>
                <a:t>E</a:t>
              </a:r>
              <a:r>
                <a:rPr lang="en-US" sz="2000" i="1" baseline="-25000" dirty="0" err="1"/>
                <a:t>ext</a:t>
              </a:r>
              <a:r>
                <a:rPr lang="en-US" sz="2000" baseline="-25000" dirty="0"/>
                <a:t> </a:t>
              </a:r>
              <a:r>
                <a:rPr lang="en-US" sz="2000" dirty="0"/>
                <a:t>in </a:t>
              </a:r>
              <a:r>
                <a:rPr lang="en-US" sz="2000" b="1" i="1" dirty="0"/>
                <a:t>g-</a:t>
              </a:r>
              <a:r>
                <a:rPr lang="en-US" sz="2000" dirty="0"/>
                <a:t>space or </a:t>
              </a:r>
              <a:r>
                <a:rPr lang="en-US" sz="2000" b="1" i="1" dirty="0"/>
                <a:t>r</a:t>
              </a:r>
              <a:r>
                <a:rPr lang="en-US" sz="2000" dirty="0"/>
                <a:t>-space alone.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270" y="567467"/>
              <a:ext cx="8983463" cy="164840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75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07073" y="-36403"/>
            <a:ext cx="7488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solidFill>
                  <a:srgbClr val="0000CC"/>
                </a:solidFill>
              </a:rPr>
              <a:t>Accuracy of long/short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448203"/>
                  </p:ext>
                </p:extLst>
              </p:nvPr>
            </p:nvGraphicFramePr>
            <p:xfrm>
              <a:off x="730465" y="2910822"/>
              <a:ext cx="7513319" cy="16381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446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65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0342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206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PW cutoff: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20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ℏ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me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Ryd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1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2000" b="0" i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en-US" sz="2000" b="0" i="1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err="1">
                              <a:effectLst/>
                            </a:rPr>
                            <a:t>erfc</a:t>
                          </a:r>
                          <a:r>
                            <a:rPr lang="en-US" sz="20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effectLst/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000" b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600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20.4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2.21e-05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600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37.6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3.5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7.43e-07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5430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64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4.0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1.54e-08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448203"/>
                  </p:ext>
                </p:extLst>
              </p:nvPr>
            </p:nvGraphicFramePr>
            <p:xfrm>
              <a:off x="730465" y="2910822"/>
              <a:ext cx="7513319" cy="16381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446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65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0342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597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39" t="-11009" r="-196172" b="-167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3457" t="-11009" r="-102469" b="-167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487" t="-11009" r="-973" b="-1678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61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20.4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2.21e-05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61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37.6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3.5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7.43e-07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61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64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4.0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1.54e-08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Group 9"/>
          <p:cNvGrpSpPr/>
          <p:nvPr/>
        </p:nvGrpSpPr>
        <p:grpSpPr>
          <a:xfrm>
            <a:off x="0" y="1074822"/>
            <a:ext cx="9030087" cy="772840"/>
            <a:chOff x="0" y="629655"/>
            <a:chExt cx="9030087" cy="772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460355" y="629655"/>
                  <a:ext cx="1594154" cy="772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≈ 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,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0355" y="629655"/>
                  <a:ext cx="1594154" cy="77284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879387" y="816020"/>
                  <a:ext cx="115070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9387" y="816020"/>
                  <a:ext cx="115070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0" y="741883"/>
              <a:ext cx="6572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 approximately match long/short range accuracy: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88226" y="2535831"/>
                <a:ext cx="24656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4 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bohr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226" y="2535831"/>
                <a:ext cx="2465675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16610" y="6131120"/>
                <a:ext cx="7540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CC"/>
                    </a:solidFill>
                  </a:rPr>
                  <a:t>High accuracy can be obtained with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CC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CC"/>
                    </a:solidFill>
                  </a:rPr>
                  <a:t> small !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10" y="6131120"/>
                <a:ext cx="7540141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293" t="-10667" r="-243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282307" y="2548034"/>
            <a:ext cx="2465674" cy="362788"/>
          </a:xfrm>
          <a:prstGeom prst="rect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7962" y="-28774"/>
            <a:ext cx="9281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>
                <a:solidFill>
                  <a:srgbClr val="0000CC"/>
                </a:solidFill>
              </a:rPr>
              <a:t>PAW Basics: Multi-Resolution, Grids, EES and </a:t>
            </a:r>
            <a:r>
              <a:rPr lang="en-US" sz="2800" i="1" dirty="0">
                <a:solidFill>
                  <a:srgbClr val="0000CC"/>
                </a:solidFill>
              </a:rPr>
              <a:t>N</a:t>
            </a:r>
            <a:r>
              <a:rPr lang="en-US" sz="2800" baseline="30000" dirty="0">
                <a:solidFill>
                  <a:srgbClr val="0000CC"/>
                </a:solidFill>
              </a:rPr>
              <a:t>2</a:t>
            </a:r>
            <a:r>
              <a:rPr lang="en-US" sz="2800" dirty="0">
                <a:solidFill>
                  <a:srgbClr val="0000CC"/>
                </a:solidFill>
              </a:rPr>
              <a:t> log </a:t>
            </a:r>
            <a:r>
              <a:rPr lang="en-US" sz="2800" i="1" dirty="0">
                <a:solidFill>
                  <a:srgbClr val="0000CC"/>
                </a:solidFill>
              </a:rPr>
              <a:t>N </a:t>
            </a:r>
            <a:r>
              <a:rPr lang="en-US" sz="2800" dirty="0">
                <a:solidFill>
                  <a:srgbClr val="0000CC"/>
                </a:solidFill>
              </a:rPr>
              <a:t>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505" y="335917"/>
            <a:ext cx="866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How do we reduce scaling by one order in </a:t>
            </a:r>
            <a:r>
              <a:rPr lang="en-US" sz="2400" i="1" dirty="0">
                <a:solidFill>
                  <a:srgbClr val="0000CC"/>
                </a:solidFill>
              </a:rPr>
              <a:t>N</a:t>
            </a:r>
            <a:r>
              <a:rPr lang="en-US" sz="2400" dirty="0">
                <a:solidFill>
                  <a:srgbClr val="0000CC"/>
                </a:solidFill>
              </a:rPr>
              <a:t> and maintain accuracy</a:t>
            </a:r>
            <a:r>
              <a:rPr lang="en-US" sz="2000" dirty="0">
                <a:solidFill>
                  <a:srgbClr val="0000CC"/>
                </a:solidFill>
              </a:rPr>
              <a:t>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7729" y="868483"/>
            <a:ext cx="8973118" cy="2180790"/>
            <a:chOff x="97729" y="868483"/>
            <a:chExt cx="8973118" cy="21807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7729" y="1268593"/>
                  <a:ext cx="8973118" cy="178068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600" dirty="0"/>
                    <a:t>Given a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discrete, </a:t>
                  </a:r>
                  <a14:m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sz="1600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m:rPr>
                          <m:nor/>
                        </m:rPr>
                        <a:rPr lang="en-US" sz="1600" b="1" dirty="0">
                          <a:solidFill>
                            <a:srgbClr val="0000CC"/>
                          </a:solidFill>
                        </a:rPr>
                        <m:t> =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rgbClr val="0000CC"/>
                          </a:solidFill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sz="1600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sz="16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16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rgbClr val="0000CC"/>
                              </a:solidFill>
                            </a:rPr>
                            <m:t> </m:t>
                          </m:r>
                        </m:e>
                      </m:acc>
                      <m:r>
                        <a:rPr lang="en-US" sz="16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600" dirty="0">
                      <a:solidFill>
                        <a:srgbClr val="0000CC"/>
                      </a:solidFill>
                    </a:rPr>
                    <a:t>  finite g-space,</a:t>
                  </a:r>
                  <a:r>
                    <a:rPr lang="en-US" sz="1600" dirty="0"/>
                    <a:t>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|</a:t>
                  </a:r>
                  <a:r>
                    <a:rPr lang="en-US" sz="1600" i="1" dirty="0">
                      <a:solidFill>
                        <a:srgbClr val="0000CC"/>
                      </a:solidFill>
                    </a:rPr>
                    <a:t>g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|&lt;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600" dirty="0"/>
                    <a:t>, the Fourier coefficients,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6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16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600" dirty="0"/>
                    <a:t> of </a:t>
                  </a:r>
                  <a:r>
                    <a:rPr lang="en-US" i="1" dirty="0"/>
                    <a:t>f</a:t>
                  </a:r>
                  <a:r>
                    <a:rPr lang="en-US" dirty="0"/>
                    <a:t>(</a:t>
                  </a:r>
                  <a:r>
                    <a:rPr lang="en-US" b="1" i="1" dirty="0"/>
                    <a:t>r</a:t>
                  </a:r>
                  <a:r>
                    <a:rPr lang="en-US" dirty="0"/>
                    <a:t>)</a:t>
                  </a:r>
                  <a:r>
                    <a:rPr lang="en-US" sz="1600" dirty="0"/>
                    <a:t>, </a:t>
                  </a:r>
                  <a:br>
                    <a:rPr lang="en-US" sz="1600" dirty="0"/>
                  </a:br>
                  <a:r>
                    <a:rPr lang="en-US" sz="1600" dirty="0"/>
                    <a:t>can be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converted to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US" sz="16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a14:m>
                  <a:r>
                    <a:rPr lang="en-US" sz="1600" dirty="0"/>
                    <a:t>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from </a:t>
                  </a:r>
                  <a:r>
                    <a:rPr lang="en-US" sz="1600" i="1" dirty="0">
                      <a:solidFill>
                        <a:srgbClr val="0000CC"/>
                      </a:solidFill>
                    </a:rPr>
                    <a:t>f </a:t>
                  </a:r>
                  <a:r>
                    <a:rPr lang="en-US" sz="1600" i="1" baseline="30000" dirty="0">
                      <a:solidFill>
                        <a:srgbClr val="0000CC"/>
                      </a:solidFill>
                    </a:rPr>
                    <a:t>m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(</a:t>
                  </a:r>
                  <a:r>
                    <a:rPr lang="en-US" b="1" i="1" dirty="0">
                      <a:solidFill>
                        <a:srgbClr val="0000CC"/>
                      </a:solidFill>
                    </a:rPr>
                    <a:t>r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) </a:t>
                  </a:r>
                  <a:r>
                    <a:rPr lang="en-US" sz="1600" i="1" dirty="0">
                      <a:solidFill>
                        <a:srgbClr val="0000CC"/>
                      </a:solidFill>
                    </a:rPr>
                    <a:t>exactly </a:t>
                  </a:r>
                  <a:r>
                    <a:rPr lang="en-US" sz="1600" dirty="0"/>
                    <a:t>using an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intermediate equally spaced  </a:t>
                  </a:r>
                  <a:r>
                    <a:rPr lang="en-US" sz="1600" b="1" i="1" dirty="0">
                      <a:solidFill>
                        <a:srgbClr val="0000CC"/>
                      </a:solidFill>
                    </a:rPr>
                    <a:t>s-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space grid</a:t>
                  </a:r>
                  <a:r>
                    <a:rPr lang="en-US" sz="1600" dirty="0"/>
                    <a:t>, </a:t>
                  </a:r>
                  <a:r>
                    <a:rPr lang="en-US" sz="1600" b="1" i="1" dirty="0"/>
                    <a:t>r=</a:t>
                  </a:r>
                  <a:r>
                    <a:rPr lang="en-US" sz="1600" b="1" i="1" dirty="0" err="1"/>
                    <a:t>hs</a:t>
                  </a:r>
                  <a:r>
                    <a:rPr lang="en-US" sz="1600" dirty="0"/>
                    <a:t>, of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side</a:t>
                  </a:r>
                  <a:r>
                    <a:rPr lang="en-US" sz="1600" dirty="0"/>
                    <a:t>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N</a:t>
                  </a:r>
                  <a:r>
                    <a:rPr lang="en-US" sz="1600" baseline="-25000" dirty="0">
                      <a:solidFill>
                        <a:srgbClr val="0000CC"/>
                      </a:solidFill>
                    </a:rPr>
                    <a:t>FFT,</a:t>
                  </a:r>
                  <a:r>
                    <a:rPr lang="el-GR" sz="1600" baseline="-25000" dirty="0">
                      <a:solidFill>
                        <a:srgbClr val="0000CC"/>
                      </a:solidFill>
                    </a:rPr>
                    <a:t>α</a:t>
                  </a:r>
                  <a:r>
                    <a:rPr lang="en-US" sz="1600" baseline="-25000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&gt;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6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600" baseline="-25000" dirty="0">
                              <a:solidFill>
                                <a:srgbClr val="0000CC"/>
                              </a:solidFill>
                            </a:rPr>
                            <m:t>α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rgbClr val="0000CC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sz="1600" baseline="-25000" dirty="0">
                          <a:solidFill>
                            <a:srgbClr val="0000CC"/>
                          </a:solidFill>
                        </a:rPr>
                        <m:t>FFT</m:t>
                      </m:r>
                      <m:r>
                        <m:rPr>
                          <m:nor/>
                        </m:rPr>
                        <a:rPr lang="en-US" sz="1600" b="0" i="0" baseline="-25000" dirty="0" smtClean="0">
                          <a:solidFill>
                            <a:srgbClr val="0000CC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l-GR" sz="1600" baseline="-25000" dirty="0">
                          <a:solidFill>
                            <a:srgbClr val="0000CC"/>
                          </a:solidFill>
                        </a:rPr>
                        <m:t>α</m:t>
                      </m:r>
                    </m:oMath>
                  </a14:m>
                  <a:r>
                    <a:rPr lang="en-US" sz="1600" dirty="0"/>
                    <a:t>.</a:t>
                  </a:r>
                  <a:br>
                    <a:rPr lang="en-US" sz="1600" dirty="0"/>
                  </a:br>
                  <a:endParaRPr lang="en-US" sz="16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600" dirty="0"/>
                    <a:t>Using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FFTs,</a:t>
                  </a:r>
                  <a:r>
                    <a:rPr lang="en-US" sz="1600" dirty="0"/>
                    <a:t> the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US" sz="16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600" dirty="0"/>
                    <a:t> can be </a:t>
                  </a:r>
                  <a:r>
                    <a:rPr lang="en-US" sz="1600" dirty="0">
                      <a:solidFill>
                        <a:srgbClr val="0033CC"/>
                      </a:solidFill>
                    </a:rPr>
                    <a:t>computed </a:t>
                  </a:r>
                  <a:r>
                    <a:rPr lang="en-US" sz="1600" i="1" dirty="0">
                      <a:solidFill>
                        <a:srgbClr val="0033CC"/>
                      </a:solidFill>
                    </a:rPr>
                    <a:t>exactly </a:t>
                  </a:r>
                  <a:r>
                    <a:rPr lang="en-US" sz="1600" dirty="0"/>
                    <a:t>in </a:t>
                  </a:r>
                  <a:r>
                    <a:rPr lang="en-US" sz="1600" i="1" dirty="0">
                      <a:solidFill>
                        <a:srgbClr val="0000CC"/>
                      </a:solidFill>
                    </a:rPr>
                    <a:t>N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 log </a:t>
                  </a:r>
                  <a:r>
                    <a:rPr lang="en-US" sz="1600" i="1" dirty="0">
                      <a:solidFill>
                        <a:srgbClr val="0000CC"/>
                      </a:solidFill>
                    </a:rPr>
                    <a:t>N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600" dirty="0"/>
                    <a:t>as:</a:t>
                  </a:r>
                </a:p>
                <a:p>
                  <a:r>
                    <a:rPr lang="en-US" sz="1600" dirty="0"/>
                    <a:t>         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,+)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600" dirty="0"/>
                    <a:t>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600" dirty="0"/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FFT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,−)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6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m:rPr>
                          <m:nor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1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9" y="1268593"/>
                  <a:ext cx="8973118" cy="17806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3" t="-1356" r="-4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1346721" y="868483"/>
              <a:ext cx="5664628" cy="4001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1.</a:t>
              </a:r>
              <a:r>
                <a:rPr lang="en-US" sz="2000" dirty="0">
                  <a:solidFill>
                    <a:srgbClr val="0033CC"/>
                  </a:solidFill>
                </a:rPr>
                <a:t> Discrete real-space: Fourier Coefficients and FFTs 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73826" y="5855282"/>
            <a:ext cx="7748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CC"/>
                </a:solidFill>
              </a:rPr>
              <a:t>Using </a:t>
            </a:r>
            <a:r>
              <a:rPr lang="en-US" sz="2000" b="1" i="1" dirty="0">
                <a:solidFill>
                  <a:srgbClr val="0000CC"/>
                </a:solidFill>
              </a:rPr>
              <a:t>3 FFT grids</a:t>
            </a:r>
            <a:r>
              <a:rPr lang="en-US" sz="2000" dirty="0">
                <a:solidFill>
                  <a:srgbClr val="0000CC"/>
                </a:solidFill>
              </a:rPr>
              <a:t>,  (1) Psi EES, (2) Density, (3) Density EES, and</a:t>
            </a:r>
            <a:br>
              <a:rPr lang="en-US" sz="2000" dirty="0">
                <a:solidFill>
                  <a:srgbClr val="0000CC"/>
                </a:solidFill>
              </a:rPr>
            </a:br>
            <a:r>
              <a:rPr lang="en-US" sz="2000" b="1" i="1" dirty="0">
                <a:solidFill>
                  <a:srgbClr val="0000CC"/>
                </a:solidFill>
              </a:rPr>
              <a:t>1 discrete spherical polar grid </a:t>
            </a:r>
            <a:r>
              <a:rPr lang="en-US" sz="2000" dirty="0">
                <a:solidFill>
                  <a:srgbClr val="0000CC"/>
                </a:solidFill>
              </a:rPr>
              <a:t>around each ion, |</a:t>
            </a:r>
            <a:r>
              <a:rPr lang="en-US" sz="2000" b="1" i="1" dirty="0">
                <a:solidFill>
                  <a:srgbClr val="0000CC"/>
                </a:solidFill>
              </a:rPr>
              <a:t>r</a:t>
            </a:r>
            <a:r>
              <a:rPr lang="en-US" sz="2000" dirty="0">
                <a:solidFill>
                  <a:srgbClr val="0000CC"/>
                </a:solidFill>
              </a:rPr>
              <a:t>|&lt;</a:t>
            </a:r>
            <a:r>
              <a:rPr lang="en-US" sz="2000" i="1" dirty="0" err="1">
                <a:solidFill>
                  <a:srgbClr val="0000CC"/>
                </a:solidFill>
              </a:rPr>
              <a:t>R</a:t>
            </a:r>
            <a:r>
              <a:rPr lang="en-US" sz="2000" baseline="-25000" dirty="0" err="1">
                <a:solidFill>
                  <a:srgbClr val="0000CC"/>
                </a:solidFill>
              </a:rPr>
              <a:t>pc</a:t>
            </a:r>
            <a:r>
              <a:rPr lang="en-US" sz="2000" dirty="0">
                <a:solidFill>
                  <a:srgbClr val="0000CC"/>
                </a:solidFill>
              </a:rPr>
              <a:t> , all PAW </a:t>
            </a:r>
          </a:p>
          <a:p>
            <a:pPr algn="ctr"/>
            <a:r>
              <a:rPr lang="en-US" sz="2000" dirty="0">
                <a:solidFill>
                  <a:srgbClr val="0000CC"/>
                </a:solidFill>
              </a:rPr>
              <a:t>energy terms &amp; their derivatives can be accurately computed in </a:t>
            </a:r>
            <a:r>
              <a:rPr lang="en-US" sz="2000" i="1" dirty="0">
                <a:solidFill>
                  <a:srgbClr val="0000CC"/>
                </a:solidFill>
              </a:rPr>
              <a:t>N</a:t>
            </a:r>
            <a:r>
              <a:rPr lang="en-US" sz="2000" baseline="30000" dirty="0">
                <a:solidFill>
                  <a:srgbClr val="0000CC"/>
                </a:solidFill>
              </a:rPr>
              <a:t>2</a:t>
            </a:r>
            <a:r>
              <a:rPr lang="en-US" sz="2000" dirty="0">
                <a:solidFill>
                  <a:srgbClr val="0000CC"/>
                </a:solidFill>
              </a:rPr>
              <a:t> log </a:t>
            </a:r>
            <a:r>
              <a:rPr lang="en-US" sz="2000" i="1" dirty="0">
                <a:solidFill>
                  <a:srgbClr val="0000CC"/>
                </a:solidFill>
              </a:rPr>
              <a:t>N .</a:t>
            </a:r>
            <a:endParaRPr lang="en-US" sz="2000" dirty="0">
              <a:solidFill>
                <a:srgbClr val="0000CC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7729" y="3220885"/>
            <a:ext cx="8973118" cy="2574979"/>
            <a:chOff x="97729" y="3220885"/>
            <a:chExt cx="8973118" cy="2574979"/>
          </a:xfrm>
        </p:grpSpPr>
        <p:sp>
          <p:nvSpPr>
            <p:cNvPr id="9" name="TextBox 8"/>
            <p:cNvSpPr txBox="1"/>
            <p:nvPr/>
          </p:nvSpPr>
          <p:spPr>
            <a:xfrm>
              <a:off x="1346721" y="3220885"/>
              <a:ext cx="5325304" cy="4001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2. </a:t>
              </a:r>
              <a:r>
                <a:rPr lang="en-US" sz="2000" dirty="0">
                  <a:solidFill>
                    <a:srgbClr val="0033CC"/>
                  </a:solidFill>
                </a:rPr>
                <a:t>Euler Exponential Spline Interpolation and FFTs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97729" y="3620995"/>
                  <a:ext cx="8973118" cy="181645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600" dirty="0"/>
                    <a:t>To </a:t>
                  </a:r>
                  <a:r>
                    <a:rPr lang="en-US" sz="1600" dirty="0">
                      <a:solidFill>
                        <a:srgbClr val="0033CC"/>
                      </a:solidFill>
                    </a:rPr>
                    <a:t>compute</a:t>
                  </a:r>
                  <a:r>
                    <a:rPr lang="en-US" sz="1600" dirty="0"/>
                    <a:t> the </a:t>
                  </a:r>
                  <a:r>
                    <a:rPr lang="en-US" sz="1600" i="1" dirty="0">
                      <a:solidFill>
                        <a:srgbClr val="0000CC"/>
                      </a:solidFill>
                    </a:rPr>
                    <a:t>Z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-matrices, structure factors,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600" dirty="0"/>
                    <a:t>  and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core functions, fast, </a:t>
                  </a:r>
                  <a:r>
                    <a:rPr lang="en-US" sz="1600" dirty="0"/>
                    <a:t>it is useful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develop</a:t>
                  </a:r>
                  <a:r>
                    <a:rPr lang="en-US" sz="1600" dirty="0"/>
                    <a:t> a differentiable controlled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approximation</a:t>
                  </a:r>
                  <a:r>
                    <a:rPr lang="en-US" sz="1600" dirty="0"/>
                    <a:t>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to</a:t>
                  </a:r>
                  <a:r>
                    <a:rPr lang="en-US" sz="160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16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a14:m>
                  <a:r>
                    <a:rPr lang="en-US" sz="1600" b="1" i="1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on a discrete </a:t>
                  </a:r>
                  <a:r>
                    <a:rPr lang="en-US" sz="1600" b="1" i="1" dirty="0">
                      <a:solidFill>
                        <a:srgbClr val="0000CC"/>
                      </a:solidFill>
                    </a:rPr>
                    <a:t>g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-space </a:t>
                  </a:r>
                  <a:r>
                    <a:rPr lang="en-US" sz="1600" dirty="0">
                      <a:solidFill>
                        <a:srgbClr val="080808"/>
                      </a:solidFill>
                    </a:rPr>
                    <a:t>for all </a:t>
                  </a:r>
                  <a:r>
                    <a:rPr lang="en-US" sz="1600" b="1" i="1" dirty="0">
                      <a:solidFill>
                        <a:srgbClr val="080808"/>
                      </a:solidFill>
                    </a:rPr>
                    <a:t>r=</a:t>
                  </a:r>
                  <a:r>
                    <a:rPr lang="en-US" sz="1600" b="1" i="1" dirty="0" err="1">
                      <a:solidFill>
                        <a:srgbClr val="080808"/>
                      </a:solidFill>
                    </a:rPr>
                    <a:t>hs</a:t>
                  </a:r>
                  <a:r>
                    <a:rPr lang="en-US" sz="1600" b="1" i="1" dirty="0">
                      <a:solidFill>
                        <a:srgbClr val="080808"/>
                      </a:solidFill>
                    </a:rPr>
                    <a:t> </a:t>
                  </a:r>
                  <a:r>
                    <a:rPr lang="en-US" sz="1600" dirty="0">
                      <a:solidFill>
                        <a:srgbClr val="080808"/>
                      </a:solidFill>
                    </a:rPr>
                    <a:t>in D(</a:t>
                  </a:r>
                  <a:r>
                    <a:rPr lang="en-US" sz="1600" b="1" i="1" dirty="0">
                      <a:solidFill>
                        <a:srgbClr val="080808"/>
                      </a:solidFill>
                    </a:rPr>
                    <a:t>h</a:t>
                  </a:r>
                  <a:r>
                    <a:rPr lang="en-US" sz="1600" dirty="0">
                      <a:solidFill>
                        <a:srgbClr val="080808"/>
                      </a:solidFill>
                    </a:rPr>
                    <a:t>)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via interpolation </a:t>
                  </a:r>
                  <a:r>
                    <a:rPr lang="en-US" sz="1600" i="1" dirty="0">
                      <a:solidFill>
                        <a:srgbClr val="0000CC"/>
                      </a:solidFill>
                    </a:rPr>
                    <a:t>from an equally spaced </a:t>
                  </a:r>
                  <a:r>
                    <a:rPr lang="en-US" sz="1600" b="1" i="1" dirty="0">
                      <a:solidFill>
                        <a:srgbClr val="0000CC"/>
                      </a:solidFill>
                    </a:rPr>
                    <a:t>s</a:t>
                  </a:r>
                  <a:r>
                    <a:rPr lang="en-US" sz="1600" i="1" dirty="0">
                      <a:solidFill>
                        <a:srgbClr val="0000CC"/>
                      </a:solidFill>
                    </a:rPr>
                    <a:t>-space grid</a:t>
                  </a:r>
                  <a:r>
                    <a:rPr lang="en-US" sz="1600" dirty="0"/>
                    <a:t>, 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enabling</a:t>
                  </a:r>
                  <a:r>
                    <a:rPr lang="en-US" sz="1600" dirty="0"/>
                    <a:t> the use of </a:t>
                  </a:r>
                  <a:r>
                    <a:rPr lang="en-US" sz="1600" i="1" dirty="0">
                      <a:solidFill>
                        <a:srgbClr val="0000CC"/>
                      </a:solidFill>
                    </a:rPr>
                    <a:t>FFTs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.</a:t>
                  </a:r>
                </a:p>
                <a:p>
                  <a:endParaRPr lang="en-US" sz="1600" b="1" i="1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600" dirty="0"/>
                    <a:t>The Euler exponential spline (</a:t>
                  </a:r>
                  <a:r>
                    <a:rPr lang="en-US" sz="1600" dirty="0">
                      <a:solidFill>
                        <a:srgbClr val="0000CC"/>
                      </a:solidFill>
                    </a:rPr>
                    <a:t>EES) delivers </a:t>
                  </a:r>
                  <a:r>
                    <a:rPr lang="en-US" sz="1600" dirty="0"/>
                    <a:t>where </a:t>
                  </a:r>
                  <a:r>
                    <a:rPr lang="en-US" sz="1600" i="1" dirty="0" err="1"/>
                    <a:t>M</a:t>
                  </a:r>
                  <a:r>
                    <a:rPr lang="en-US" sz="1600" i="1" baseline="-25000" dirty="0" err="1"/>
                    <a:t>p</a:t>
                  </a:r>
                  <a:r>
                    <a:rPr lang="en-US" sz="1600" dirty="0"/>
                    <a:t> are the cardinal B-splines and </a:t>
                  </a:r>
                  <a:r>
                    <a:rPr lang="en-US" sz="1600" i="1" dirty="0"/>
                    <a:t>p</a:t>
                  </a:r>
                  <a:r>
                    <a:rPr lang="en-US" sz="1600" dirty="0"/>
                    <a:t> the spline order,</a:t>
                  </a:r>
                </a:p>
                <a:p>
                  <a:endParaRPr lang="en-US" sz="1600" dirty="0"/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9" y="3620995"/>
                  <a:ext cx="8973118" cy="181645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72" t="-67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28142" y="4884502"/>
                  <a:ext cx="5949257" cy="7201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FFT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acc>
                              <m:accPr>
                                <m:chr m:val="̂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FFT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</m:acc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𝐹𝐹𝑇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FFT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42" y="4884502"/>
                  <a:ext cx="5949257" cy="7201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742714" y="5468932"/>
                  <a:ext cx="211121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1600" baseline="-25000" dirty="0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  <m:r>
                          <m:rPr>
                            <m:nor/>
                          </m:rPr>
                          <a:rPr lang="en-US" sz="1600" b="0" i="0" baseline="-25000" dirty="0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2.8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14" y="5468932"/>
                  <a:ext cx="2111219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734" t="-14634" r="-289" b="-24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774922" y="4979730"/>
                  <a:ext cx="1929952" cy="2652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" panose="02040503050406030204" pitchFamily="18" charset="0"/>
                    </a:rPr>
                    <a:t> has compact supp</a:t>
                  </a:r>
                  <a:r>
                    <a:rPr lang="en-US" sz="1600" dirty="0"/>
                    <a:t>.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922" y="4979730"/>
                  <a:ext cx="1929952" cy="2652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470" t="-27907" r="-4732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97729" y="3620995"/>
              <a:ext cx="8973118" cy="21748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772609" y="5234092"/>
                  <a:ext cx="188211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nor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FFT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int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609" y="5234092"/>
                  <a:ext cx="1882117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94" r="-64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54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4027" y="-77419"/>
            <a:ext cx="7220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srgbClr val="0000CC"/>
                </a:solidFill>
              </a:rPr>
              <a:t>PAW Basics: </a:t>
            </a:r>
            <a:r>
              <a:rPr lang="en-US" sz="3200" b="1" i="1" dirty="0">
                <a:solidFill>
                  <a:srgbClr val="0000CC"/>
                </a:solidFill>
              </a:rPr>
              <a:t>g</a:t>
            </a:r>
            <a:r>
              <a:rPr lang="en-US" sz="3200" dirty="0">
                <a:solidFill>
                  <a:srgbClr val="0000CC"/>
                </a:solidFill>
              </a:rPr>
              <a:t>-space to </a:t>
            </a:r>
            <a:r>
              <a:rPr lang="en-US" sz="3200" b="1" i="1" dirty="0">
                <a:solidFill>
                  <a:srgbClr val="0000CC"/>
                </a:solidFill>
              </a:rPr>
              <a:t>s</a:t>
            </a:r>
            <a:r>
              <a:rPr lang="en-US" sz="3200" dirty="0">
                <a:solidFill>
                  <a:srgbClr val="0000CC"/>
                </a:solidFill>
              </a:rPr>
              <a:t>-space and back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711337" y="618759"/>
            <a:ext cx="2513509" cy="5728065"/>
            <a:chOff x="6711337" y="618759"/>
            <a:chExt cx="2513509" cy="5728065"/>
          </a:xfrm>
        </p:grpSpPr>
        <p:grpSp>
          <p:nvGrpSpPr>
            <p:cNvPr id="10" name="Group 9"/>
            <p:cNvGrpSpPr/>
            <p:nvPr/>
          </p:nvGrpSpPr>
          <p:grpSpPr>
            <a:xfrm>
              <a:off x="6980914" y="618759"/>
              <a:ext cx="2175528" cy="2043405"/>
              <a:chOff x="3122653" y="1741513"/>
              <a:chExt cx="2175528" cy="2043405"/>
            </a:xfrm>
          </p:grpSpPr>
          <p:sp>
            <p:nvSpPr>
              <p:cNvPr id="5" name="Cube 4"/>
              <p:cNvSpPr/>
              <p:nvPr/>
            </p:nvSpPr>
            <p:spPr>
              <a:xfrm>
                <a:off x="3122653" y="1741513"/>
                <a:ext cx="2062066" cy="2043405"/>
              </a:xfrm>
              <a:prstGeom prst="cube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132588" y="1804306"/>
                    <a:ext cx="2165593" cy="4603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Density EES: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2588" y="1804306"/>
                    <a:ext cx="2165593" cy="46031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535" b="-131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/>
            <p:cNvGrpSpPr/>
            <p:nvPr/>
          </p:nvGrpSpPr>
          <p:grpSpPr>
            <a:xfrm>
              <a:off x="6711337" y="4303419"/>
              <a:ext cx="2513509" cy="2043405"/>
              <a:chOff x="3153161" y="1830585"/>
              <a:chExt cx="2513509" cy="2043405"/>
            </a:xfrm>
          </p:grpSpPr>
          <p:sp>
            <p:nvSpPr>
              <p:cNvPr id="53" name="Cube 52"/>
              <p:cNvSpPr/>
              <p:nvPr/>
            </p:nvSpPr>
            <p:spPr>
              <a:xfrm>
                <a:off x="3298540" y="1830585"/>
                <a:ext cx="2062066" cy="2043405"/>
              </a:xfrm>
              <a:prstGeom prst="cube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3153161" y="1894683"/>
                    <a:ext cx="2513509" cy="438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Density EES: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3161" y="1894683"/>
                    <a:ext cx="2513509" cy="43858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184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7205937" y="1263529"/>
                  <a:ext cx="1197451" cy="1237319"/>
                </a:xfrm>
                <a:prstGeom prst="ellipse">
                  <a:avLst/>
                </a:prstGeom>
                <a:pattFill prst="pct5">
                  <a:fgClr>
                    <a:schemeClr val="bg1"/>
                  </a:fgClr>
                  <a:bgClr>
                    <a:srgbClr val="0070C0"/>
                  </a:bgClr>
                </a:pattFill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270000" h="1016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5937" y="1263529"/>
                  <a:ext cx="1197451" cy="1237319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7118871" y="5386056"/>
                  <a:ext cx="1088824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871" y="5386056"/>
                  <a:ext cx="1088824" cy="3808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Down Arrow 40"/>
            <p:cNvSpPr/>
            <p:nvPr/>
          </p:nvSpPr>
          <p:spPr>
            <a:xfrm>
              <a:off x="7804663" y="2843930"/>
              <a:ext cx="85700" cy="1378441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802625" y="3612239"/>
                  <a:ext cx="2290627" cy="3475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  <m:r>
                              <m:rPr>
                                <m:nor/>
                              </m:rPr>
                              <a:rPr lang="en-US" sz="1400" dirty="0"/>
                              <m:t> 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,+,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),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2625" y="3612239"/>
                  <a:ext cx="2290627" cy="34753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7149994" y="5635515"/>
                  <a:ext cx="9236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9994" y="5635515"/>
                  <a:ext cx="923651" cy="36933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7198902" y="2407426"/>
                  <a:ext cx="126720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CN" sz="16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rgbClr val="0000CC"/>
                            </a:solidFill>
                          </a:rPr>
                          <m:t> =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CC"/>
                            </a:solidFill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160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p>
                          <m:sSupPr>
                            <m:ctrlP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rgbClr val="0000CC"/>
                                </a:solidFill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902" y="2407426"/>
                  <a:ext cx="1267206" cy="338554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r="-20673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6846320" y="3331532"/>
                  <a:ext cx="2297680" cy="32226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𝒈</m:t>
                      </m:r>
                    </m:oMath>
                  </a14:m>
                  <a:r>
                    <a:rPr lang="en-US" sz="1400" dirty="0"/>
                    <a:t>)</a:t>
                  </a: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320" y="3331532"/>
                  <a:ext cx="2297680" cy="322268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r="-265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49198" y="6338532"/>
                <a:ext cx="6668413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𝐹𝐹𝑇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enables B-spline interpolation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98" y="6338532"/>
                <a:ext cx="6668413" cy="506870"/>
              </a:xfrm>
              <a:prstGeom prst="rect">
                <a:avLst/>
              </a:prstGeom>
              <a:blipFill rotWithShape="0">
                <a:blip r:embed="rId33"/>
                <a:stretch>
                  <a:fillRect l="-731" t="-73494" b="-1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2317961" y="627367"/>
            <a:ext cx="2261804" cy="5750623"/>
            <a:chOff x="2317961" y="627367"/>
            <a:chExt cx="2261804" cy="5750623"/>
          </a:xfrm>
        </p:grpSpPr>
        <p:grpSp>
          <p:nvGrpSpPr>
            <p:cNvPr id="9" name="Group 8"/>
            <p:cNvGrpSpPr/>
            <p:nvPr/>
          </p:nvGrpSpPr>
          <p:grpSpPr>
            <a:xfrm>
              <a:off x="2416828" y="627367"/>
              <a:ext cx="2062066" cy="2043405"/>
              <a:chOff x="653142" y="1810137"/>
              <a:chExt cx="2062066" cy="2043405"/>
            </a:xfrm>
          </p:grpSpPr>
          <p:sp>
            <p:nvSpPr>
              <p:cNvPr id="4" name="Cube 3"/>
              <p:cNvSpPr/>
              <p:nvPr/>
            </p:nvSpPr>
            <p:spPr>
              <a:xfrm>
                <a:off x="653142" y="1810137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/>
                  <p:cNvSpPr txBox="1"/>
                  <p:nvPr/>
                </p:nvSpPr>
                <p:spPr>
                  <a:xfrm>
                    <a:off x="793125" y="1856215"/>
                    <a:ext cx="1808316" cy="4603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Density: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" name="TextBox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125" y="1856215"/>
                    <a:ext cx="1808316" cy="46031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694" b="-14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/>
                <p:cNvSpPr/>
                <p:nvPr/>
              </p:nvSpPr>
              <p:spPr>
                <a:xfrm>
                  <a:off x="2780780" y="1381126"/>
                  <a:ext cx="965028" cy="1002122"/>
                </a:xfrm>
                <a:prstGeom prst="ellipse">
                  <a:avLst/>
                </a:prstGeom>
                <a:pattFill prst="pct5">
                  <a:fgClr>
                    <a:schemeClr val="bg1"/>
                  </a:fgClr>
                  <a:bgClr>
                    <a:srgbClr val="0070C0"/>
                  </a:bgClr>
                </a:pattFill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270000" h="1016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0780" y="1381126"/>
                  <a:ext cx="965028" cy="1002122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/>
            <p:cNvGrpSpPr/>
            <p:nvPr/>
          </p:nvGrpSpPr>
          <p:grpSpPr>
            <a:xfrm>
              <a:off x="2317961" y="4334585"/>
              <a:ext cx="2062066" cy="2043405"/>
              <a:chOff x="-211617" y="1819468"/>
              <a:chExt cx="2062066" cy="2043405"/>
            </a:xfrm>
          </p:grpSpPr>
          <p:sp>
            <p:nvSpPr>
              <p:cNvPr id="27" name="Cube 26"/>
              <p:cNvSpPr/>
              <p:nvPr/>
            </p:nvSpPr>
            <p:spPr>
              <a:xfrm>
                <a:off x="-211617" y="1819468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-66238" y="1863609"/>
                    <a:ext cx="1822422" cy="438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Density: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6238" y="1863609"/>
                    <a:ext cx="1822422" cy="43858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2676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2445399" y="5476385"/>
                  <a:ext cx="1216038" cy="4350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zh-CN" alt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𝒔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399" y="5476385"/>
                  <a:ext cx="1216038" cy="43505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97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Down Arrow 38"/>
            <p:cNvSpPr/>
            <p:nvPr/>
          </p:nvSpPr>
          <p:spPr>
            <a:xfrm>
              <a:off x="3263294" y="2833174"/>
              <a:ext cx="85700" cy="1378441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2563052" y="5821754"/>
                  <a:ext cx="9236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3052" y="5821754"/>
                  <a:ext cx="923651" cy="36933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2384741" y="3360824"/>
                  <a:ext cx="2195024" cy="5028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  <m:r>
                              <m:rPr>
                                <m:nor/>
                              </m:rPr>
                              <a:rPr lang="en-US" sz="1400" dirty="0"/>
                              <m:t> 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,+,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741" y="3360824"/>
                  <a:ext cx="2195024" cy="502830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2573310" y="2405664"/>
                  <a:ext cx="126720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CN" sz="16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rgbClr val="0000CC"/>
                            </a:solidFill>
                          </a:rPr>
                          <m:t> =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CC"/>
                            </a:solidFill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160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p>
                          <m:sSupPr>
                            <m:ctrlP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rgbClr val="0000CC"/>
                                </a:solidFill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3310" y="2405664"/>
                  <a:ext cx="1267206" cy="33855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r="-21154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2510066" y="5149483"/>
                  <a:ext cx="997260" cy="4350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066" y="5149483"/>
                  <a:ext cx="997260" cy="435056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b="-98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/>
            <p:cNvCxnSpPr/>
            <p:nvPr/>
          </p:nvCxnSpPr>
          <p:spPr>
            <a:xfrm>
              <a:off x="3546169" y="3786004"/>
              <a:ext cx="193132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486703" y="3797446"/>
                  <a:ext cx="275909" cy="2394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6703" y="3797446"/>
                  <a:ext cx="275909" cy="239425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r="-11111" b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3743322" y="627367"/>
            <a:ext cx="3034528" cy="5722203"/>
            <a:chOff x="3743322" y="627367"/>
            <a:chExt cx="3034528" cy="5722203"/>
          </a:xfrm>
        </p:grpSpPr>
        <p:grpSp>
          <p:nvGrpSpPr>
            <p:cNvPr id="20" name="Group 19"/>
            <p:cNvGrpSpPr/>
            <p:nvPr/>
          </p:nvGrpSpPr>
          <p:grpSpPr>
            <a:xfrm>
              <a:off x="4571996" y="627367"/>
              <a:ext cx="2062066" cy="2043405"/>
              <a:chOff x="653142" y="1810137"/>
              <a:chExt cx="2062066" cy="2043405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653142" y="1810137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37387" y="1856214"/>
                    <a:ext cx="1784719" cy="4603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Density: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387" y="1856214"/>
                    <a:ext cx="1784719" cy="46031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2730" b="-14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642938" y="1195772"/>
                  <a:ext cx="1427588" cy="1357628"/>
                </a:xfrm>
                <a:prstGeom prst="ellipse">
                  <a:avLst/>
                </a:prstGeom>
                <a:pattFill prst="pct5">
                  <a:fgClr>
                    <a:schemeClr val="bg1"/>
                  </a:fgClr>
                  <a:bgClr>
                    <a:srgbClr val="0070C0"/>
                  </a:bgClr>
                </a:pattFill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270000" h="1016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938" y="1195772"/>
                  <a:ext cx="1427588" cy="1357628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/>
            <p:cNvGrpSpPr/>
            <p:nvPr/>
          </p:nvGrpSpPr>
          <p:grpSpPr>
            <a:xfrm>
              <a:off x="4497182" y="4306165"/>
              <a:ext cx="2062066" cy="2043405"/>
              <a:chOff x="-211617" y="1819468"/>
              <a:chExt cx="2062066" cy="2043405"/>
            </a:xfrm>
          </p:grpSpPr>
          <p:sp>
            <p:nvSpPr>
              <p:cNvPr id="30" name="Cube 29"/>
              <p:cNvSpPr/>
              <p:nvPr/>
            </p:nvSpPr>
            <p:spPr>
              <a:xfrm>
                <a:off x="-211617" y="1819468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-55388" y="1870974"/>
                    <a:ext cx="1822422" cy="438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Density: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5388" y="1870974"/>
                    <a:ext cx="1822422" cy="43858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676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4811945" y="5521676"/>
                  <a:ext cx="929229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945" y="5521676"/>
                  <a:ext cx="929229" cy="38081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Down Arrow 39"/>
            <p:cNvSpPr/>
            <p:nvPr/>
          </p:nvSpPr>
          <p:spPr>
            <a:xfrm flipV="1">
              <a:off x="5424227" y="2831280"/>
              <a:ext cx="85700" cy="1378441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915737" y="3453579"/>
                  <a:ext cx="1862113" cy="3475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  <m:r>
                              <m:rPr>
                                <m:nor/>
                              </m:rPr>
                              <a:rPr lang="en-US" sz="1400" dirty="0"/>
                              <m:t> </m:t>
                            </m:r>
                          </m:e>
                          <m:sup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,−)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),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5737" y="3453579"/>
                  <a:ext cx="1862113" cy="34753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4730064" y="5803681"/>
                  <a:ext cx="9236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064" y="5803681"/>
                  <a:ext cx="923651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4756241" y="2442809"/>
                  <a:ext cx="126720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CN" sz="16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rgbClr val="0000CC"/>
                            </a:solidFill>
                          </a:rPr>
                          <m:t> =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CC"/>
                            </a:solidFill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160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p>
                          <m:sSupPr>
                            <m:ctrlP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rgbClr val="0000CC"/>
                                </a:solidFill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Rectangle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241" y="2442809"/>
                  <a:ext cx="1267206" cy="338554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r="-21154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Down Arrow 59"/>
            <p:cNvSpPr/>
            <p:nvPr/>
          </p:nvSpPr>
          <p:spPr>
            <a:xfrm rot="5400000" flipV="1">
              <a:off x="4150715" y="5290303"/>
              <a:ext cx="84834" cy="899619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707180" y="3537667"/>
                  <a:ext cx="354521" cy="4355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180" y="3537667"/>
                  <a:ext cx="354521" cy="435568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l="-10345" t="-1389" r="-1724" b="-6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-48532" y="661728"/>
            <a:ext cx="2426118" cy="5775775"/>
            <a:chOff x="-48532" y="661728"/>
            <a:chExt cx="2426118" cy="5775775"/>
          </a:xfrm>
        </p:grpSpPr>
        <p:grpSp>
          <p:nvGrpSpPr>
            <p:cNvPr id="48" name="Group 47"/>
            <p:cNvGrpSpPr/>
            <p:nvPr/>
          </p:nvGrpSpPr>
          <p:grpSpPr>
            <a:xfrm>
              <a:off x="-48532" y="661728"/>
              <a:ext cx="2426118" cy="5775775"/>
              <a:chOff x="-48532" y="661728"/>
              <a:chExt cx="2426118" cy="57757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318976" y="6068171"/>
                    <a:ext cx="92365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𝒉𝒔</m:t>
                          </m:r>
                        </m:oMath>
                      </m:oMathPara>
                    </a14:m>
                    <a:endParaRPr lang="en-US" dirty="0">
                      <a:solidFill>
                        <a:srgbClr val="00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Rectangle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76" y="6068171"/>
                    <a:ext cx="923651" cy="369332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-48532" y="661728"/>
                <a:ext cx="2258491" cy="5740927"/>
                <a:chOff x="-48532" y="661728"/>
                <a:chExt cx="2258491" cy="5740927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47893" y="661728"/>
                  <a:ext cx="2062066" cy="2043405"/>
                  <a:chOff x="5822458" y="1810135"/>
                  <a:chExt cx="2062066" cy="2043405"/>
                </a:xfrm>
              </p:grpSpPr>
              <p:sp>
                <p:nvSpPr>
                  <p:cNvPr id="7" name="Cube 6"/>
                  <p:cNvSpPr/>
                  <p:nvPr/>
                </p:nvSpPr>
                <p:spPr>
                  <a:xfrm>
                    <a:off x="5822458" y="1810135"/>
                    <a:ext cx="2062066" cy="2043405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" name="Rectangle 7"/>
                      <p:cNvSpPr/>
                      <p:nvPr/>
                    </p:nvSpPr>
                    <p:spPr>
                      <a:xfrm>
                        <a:off x="5981104" y="1812818"/>
                        <a:ext cx="1744773" cy="46031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dirty="0"/>
                          <a:t>Psi EES: </a:t>
                        </a:r>
                        <a14:m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8" name="Rectangle 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81104" y="1812818"/>
                        <a:ext cx="1744773" cy="460319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787" b="-1315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/>
                    <p:cNvSpPr/>
                    <p:nvPr/>
                  </p:nvSpPr>
                  <p:spPr>
                    <a:xfrm>
                      <a:off x="280512" y="1263528"/>
                      <a:ext cx="1287031" cy="1237319"/>
                    </a:xfrm>
                    <a:prstGeom prst="ellipse">
                      <a:avLst/>
                    </a:prstGeom>
                    <a:pattFill prst="pct5">
                      <a:fgClr>
                        <a:schemeClr val="bg1"/>
                      </a:fgClr>
                      <a:bgClr>
                        <a:srgbClr val="0070C0"/>
                      </a:bgClr>
                    </a:pattFill>
                    <a:scene3d>
                      <a:camera prst="orthographicFront"/>
                      <a:lightRig rig="threePt" dir="t">
                        <a:rot lat="0" lon="0" rev="2700000"/>
                      </a:lightRig>
                    </a:scene3d>
                    <a:sp3d>
                      <a:bevelT w="1270000" h="1016000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Oval 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512" y="1263528"/>
                      <a:ext cx="1287031" cy="1237319"/>
                    </a:xfrm>
                    <a:prstGeom prst="ellipse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2" name="Group 41"/>
                <p:cNvGrpSpPr/>
                <p:nvPr/>
              </p:nvGrpSpPr>
              <p:grpSpPr>
                <a:xfrm>
                  <a:off x="85518" y="4359250"/>
                  <a:ext cx="2062066" cy="2043405"/>
                  <a:chOff x="-211617" y="1810137"/>
                  <a:chExt cx="2062066" cy="2043405"/>
                </a:xfrm>
              </p:grpSpPr>
              <p:sp>
                <p:nvSpPr>
                  <p:cNvPr id="51" name="Cube 50"/>
                  <p:cNvSpPr/>
                  <p:nvPr/>
                </p:nvSpPr>
                <p:spPr>
                  <a:xfrm>
                    <a:off x="-211617" y="1810137"/>
                    <a:ext cx="2062066" cy="2043405"/>
                  </a:xfrm>
                  <a:prstGeom prst="cube">
                    <a:avLst/>
                  </a:prstGeom>
                  <a:pattFill prst="pct10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/>
                      <p:cNvSpPr txBox="1"/>
                      <p:nvPr/>
                    </p:nvSpPr>
                    <p:spPr>
                      <a:xfrm>
                        <a:off x="-5142" y="1849675"/>
                        <a:ext cx="1710212" cy="4385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Psi: </a:t>
                        </a:r>
                        <a14:m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𝐸𝐸𝑆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5" name="TextBox 4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5142" y="1849675"/>
                        <a:ext cx="1710212" cy="438582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3214" b="-19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/>
                    <p:cNvSpPr/>
                    <p:nvPr/>
                  </p:nvSpPr>
                  <p:spPr>
                    <a:xfrm>
                      <a:off x="323671" y="4982561"/>
                      <a:ext cx="1121589" cy="43505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>
                        <a:solidFill>
                          <a:srgbClr val="00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3671" y="4982561"/>
                      <a:ext cx="1121589" cy="435056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b="-97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Down Arrow 35"/>
                <p:cNvSpPr/>
                <p:nvPr/>
              </p:nvSpPr>
              <p:spPr>
                <a:xfrm>
                  <a:off x="888284" y="2843930"/>
                  <a:ext cx="85700" cy="1378441"/>
                </a:xfrm>
                <a:prstGeom prst="downArrow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325690" y="2449496"/>
                      <a:ext cx="126720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brk m:alnAt="7"/>
                              </m:rPr>
                              <a:rPr lang="en-US" altLang="zh-CN" sz="1600" b="1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rgbClr val="0000CC"/>
                                </a:solidFill>
                              </a:rPr>
                              <m:t> =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solidFill>
                                  <a:srgbClr val="0000CC"/>
                                </a:solidFill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sz="16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  <m:sSup>
                              <m:sSupPr>
                                <m:ctrlPr>
                                  <a:rPr lang="en-US" sz="16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sz="16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1" dirty="0">
                                    <a:solidFill>
                                      <a:srgbClr val="0000CC"/>
                                    </a:solidFill>
                                  </a:rPr>
                                  <m:t> 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600" dirty="0">
                        <a:solidFill>
                          <a:srgbClr val="00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Rectangle 1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5690" y="2449496"/>
                      <a:ext cx="1267206" cy="338554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 r="-21154" b="-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-48532" y="5375875"/>
                      <a:ext cx="1828778" cy="74828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160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rgbClr val="0033CC"/>
                          </a:solidFill>
                        </a:rPr>
                        <a:t>/</a:t>
                      </a:r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𝐸𝐸𝑆</m:t>
                              </m:r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a14:m>
                      <a:endParaRPr lang="en-US" sz="1600" dirty="0">
                        <a:solidFill>
                          <a:srgbClr val="0033CC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0033CC"/>
                          </a:solidFill>
                        </a:rPr>
                        <a:t>  0</a:t>
                      </a:r>
                      <a:r>
                        <a:rPr lang="en-US" sz="1600" i="1" dirty="0">
                          <a:solidFill>
                            <a:srgbClr val="0033CC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rgbClr val="0033CC"/>
                          </a:solidFill>
                        </a:rPr>
                        <a:t>&lt;</a:t>
                      </a:r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𝐸𝐸𝑆</m:t>
                              </m:r>
                              <m:r>
                                <a:rPr lang="en-US" altLang="zh-CN" sz="1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5" name="Rectangle 3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48532" y="5375875"/>
                      <a:ext cx="1828778" cy="748282"/>
                    </a:xfrm>
                    <a:prstGeom prst="rect">
                      <a:avLst/>
                    </a:prstGeom>
                    <a:blipFill rotWithShape="0">
                      <a:blip r:embed="rId38"/>
                      <a:stretch>
                        <a:fillRect b="-56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/>
                  <p:cNvSpPr/>
                  <p:nvPr/>
                </p:nvSpPr>
                <p:spPr>
                  <a:xfrm>
                    <a:off x="-19737" y="3217385"/>
                    <a:ext cx="2397323" cy="36163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1" name="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9737" y="3217385"/>
                    <a:ext cx="2397323" cy="361637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6516" y="3524021"/>
                    <a:ext cx="2292807" cy="50283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 </m:t>
                              </m:r>
                            </m:e>
                            <m:sup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,+,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6" y="3524021"/>
                    <a:ext cx="2292807" cy="502830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325690" y="6024093"/>
                  <a:ext cx="9236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90" y="6024093"/>
                  <a:ext cx="923651" cy="369332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44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06580" y="-100584"/>
            <a:ext cx="7220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srgbClr val="0000CC"/>
                </a:solidFill>
              </a:rPr>
              <a:t>PAW Basics: </a:t>
            </a:r>
            <a:r>
              <a:rPr lang="en-US" sz="3200" b="1" i="1" dirty="0">
                <a:solidFill>
                  <a:srgbClr val="0000CC"/>
                </a:solidFill>
              </a:rPr>
              <a:t>r</a:t>
            </a:r>
            <a:r>
              <a:rPr lang="en-US" sz="3200" dirty="0">
                <a:solidFill>
                  <a:srgbClr val="0000CC"/>
                </a:solidFill>
              </a:rPr>
              <a:t>-space interpolation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129" y="320522"/>
            <a:ext cx="8267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EES provides an accurate, differentiable interpolation between </a:t>
            </a:r>
          </a:p>
          <a:p>
            <a:r>
              <a:rPr lang="en-US" sz="2400" dirty="0"/>
              <a:t>              the different resolutions and length scales of PAW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590920" y="4379545"/>
                <a:ext cx="2204483" cy="16771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prstClr val="black"/>
                    </a:solidFill>
                  </a:rPr>
                  <a:t>FFT grid points, </a:t>
                </a:r>
              </a:p>
              <a:p>
                <a:pPr algn="ctr"/>
                <a:r>
                  <a:rPr lang="en-US" altLang="zh-CN" dirty="0">
                    <a:solidFill>
                      <a:prstClr val="black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prstClr val="black"/>
                    </a:solidFill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prstClr val="black"/>
                    </a:solidFill>
                  </a:rPr>
                  <a:t>},</a:t>
                </a:r>
                <a:r>
                  <a:rPr lang="en-US" altLang="zh-CN" b="1" dirty="0">
                    <a:solidFill>
                      <a:prstClr val="black"/>
                    </a:solidFill>
                  </a:rPr>
                  <a:t> </a:t>
                </a:r>
                <a:br>
                  <a:rPr lang="en-US" altLang="zh-CN" b="1" i="1" dirty="0">
                    <a:solidFill>
                      <a:prstClr val="black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near</m:t>
                      </m:r>
                      <m:r>
                        <a:rPr lang="en-US" altLang="zh-CN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ion</m:t>
                      </m:r>
                      <m:r>
                        <a:rPr lang="en-US" altLang="zh-CN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 1</m:t>
                      </m:r>
                    </m:oMath>
                  </m:oMathPara>
                </a14:m>
                <a:endParaRPr lang="en-US" i="1" dirty="0"/>
              </a:p>
              <a:p>
                <a:pPr algn="ctr"/>
                <a:r>
                  <a:rPr lang="en-US" dirty="0"/>
                  <a:t>for EES interpolation.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20" y="4379545"/>
                <a:ext cx="2204483" cy="1677190"/>
              </a:xfrm>
              <a:prstGeom prst="rect">
                <a:avLst/>
              </a:prstGeom>
              <a:blipFill>
                <a:blip r:embed="rId2"/>
                <a:stretch>
                  <a:fillRect l="-1657" t="-1812" r="-1105" b="-4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5016733" y="1698555"/>
            <a:ext cx="4236141" cy="5176173"/>
            <a:chOff x="5016733" y="1698555"/>
            <a:chExt cx="4236141" cy="5176173"/>
          </a:xfrm>
        </p:grpSpPr>
        <p:sp>
          <p:nvSpPr>
            <p:cNvPr id="12" name="Oval 11"/>
            <p:cNvSpPr/>
            <p:nvPr/>
          </p:nvSpPr>
          <p:spPr>
            <a:xfrm>
              <a:off x="7102058" y="3829720"/>
              <a:ext cx="619545" cy="647362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889000" h="889000"/>
              <a:bevelB w="889000" h="889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375171" y="3116970"/>
                  <a:ext cx="2643737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N</a:t>
                  </a:r>
                  <a:r>
                    <a:rPr lang="en-US" dirty="0"/>
                    <a:t>-ion cores in </a:t>
                  </a:r>
                  <a:r>
                    <a:rPr lang="en-US" i="1" dirty="0"/>
                    <a:t>D</a:t>
                  </a:r>
                  <a:r>
                    <a:rPr lang="en-US" dirty="0"/>
                    <a:t>(</a:t>
                  </a:r>
                  <a:r>
                    <a:rPr lang="en-US" b="1" i="1" dirty="0"/>
                    <a:t>h</a:t>
                  </a:r>
                  <a:r>
                    <a:rPr lang="en-US" dirty="0"/>
                    <a:t>):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~</m:t>
                      </m:r>
                      <m:r>
                        <m:rPr>
                          <m:nor/>
                        </m:rPr>
                        <a:rPr lang="en-US" b="0" i="0" dirty="0" smtClean="0"/>
                        <m:t> 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171" y="3116970"/>
                  <a:ext cx="2643737" cy="39158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79" t="-6154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8216087" y="3409351"/>
                  <a:ext cx="872034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~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6087" y="3409351"/>
                  <a:ext cx="872034" cy="39074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6661960" y="1698555"/>
              <a:ext cx="21066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All grid </a:t>
              </a:r>
              <a:r>
                <a:rPr lang="en-US" i="1" dirty="0" err="1"/>
                <a:t>spacings</a:t>
              </a:r>
              <a:r>
                <a:rPr lang="en-US" i="1" dirty="0"/>
                <a:t> </a:t>
              </a:r>
              <a:br>
                <a:rPr lang="en-US" i="1" dirty="0"/>
              </a:br>
              <a:r>
                <a:rPr lang="en-US" dirty="0"/>
                <a:t>are independent of </a:t>
              </a:r>
            </a:p>
            <a:p>
              <a:r>
                <a:rPr lang="en-US" dirty="0"/>
                <a:t>      system size.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7121684" y="4642632"/>
              <a:ext cx="619545" cy="647362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889000" h="889000"/>
              <a:bevelB w="889000" h="889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7095749" y="5915986"/>
              <a:ext cx="619545" cy="647362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889000" h="889000"/>
              <a:bevelB w="889000" h="889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16733" y="4942390"/>
              <a:ext cx="127349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</a:t>
              </a:r>
              <a:r>
                <a:rPr lang="en-US" sz="1600" dirty="0"/>
                <a:t>B-Spline </a:t>
              </a:r>
            </a:p>
            <a:p>
              <a:r>
                <a:rPr lang="en-US" sz="1600" dirty="0"/>
                <a:t>Interpolation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7797155" y="4739840"/>
                  <a:ext cx="1455719" cy="884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/>
                    <a:t>Fine </a:t>
                  </a:r>
                </a:p>
                <a:p>
                  <a:pPr algn="ctr"/>
                  <a:r>
                    <a:rPr lang="en-US" sz="1600" dirty="0"/>
                    <a:t>spherical polar </a:t>
                  </a:r>
                </a:p>
                <a:p>
                  <a:pPr algn="ctr"/>
                  <a:r>
                    <a:rPr lang="en-US" sz="1600" dirty="0"/>
                    <a:t>grid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155" y="4739840"/>
                  <a:ext cx="1455719" cy="88402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74" t="-2069" r="-1674" b="-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ight Arrow 3"/>
            <p:cNvSpPr/>
            <p:nvPr/>
          </p:nvSpPr>
          <p:spPr>
            <a:xfrm>
              <a:off x="6234372" y="5230125"/>
              <a:ext cx="730146" cy="64839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 rot="5400000">
              <a:off x="7164212" y="5224979"/>
              <a:ext cx="441863" cy="76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53987" y="6536174"/>
              <a:ext cx="11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not to scale</a:t>
              </a:r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7133843" y="3715496"/>
              <a:ext cx="583039" cy="62898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7100222" y="3392164"/>
                  <a:ext cx="714939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222" y="3392164"/>
                  <a:ext cx="714939" cy="39074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30777" y="1179192"/>
            <a:ext cx="2145759" cy="5418053"/>
            <a:chOff x="130777" y="1179192"/>
            <a:chExt cx="2145759" cy="5418053"/>
          </a:xfrm>
        </p:grpSpPr>
        <p:grpSp>
          <p:nvGrpSpPr>
            <p:cNvPr id="11" name="Group 10"/>
            <p:cNvGrpSpPr/>
            <p:nvPr/>
          </p:nvGrpSpPr>
          <p:grpSpPr>
            <a:xfrm>
              <a:off x="130777" y="1179192"/>
              <a:ext cx="2145759" cy="2043405"/>
              <a:chOff x="5822458" y="1810135"/>
              <a:chExt cx="2145759" cy="2043405"/>
            </a:xfrm>
          </p:grpSpPr>
          <p:sp>
            <p:nvSpPr>
              <p:cNvPr id="7" name="Cube 6"/>
              <p:cNvSpPr/>
              <p:nvPr/>
            </p:nvSpPr>
            <p:spPr>
              <a:xfrm>
                <a:off x="5822458" y="1810135"/>
                <a:ext cx="2062066" cy="2043405"/>
              </a:xfrm>
              <a:prstGeom prst="cub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5877132" y="1857577"/>
                    <a:ext cx="2091085" cy="43858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/>
                      <a:t>Psi EES: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7132" y="1857577"/>
                    <a:ext cx="2091085" cy="43858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332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/>
            <p:cNvSpPr txBox="1"/>
            <p:nvPr/>
          </p:nvSpPr>
          <p:spPr>
            <a:xfrm>
              <a:off x="164863" y="1891811"/>
              <a:ext cx="15023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/>
                <a:t>h </a:t>
              </a:r>
              <a:r>
                <a:rPr lang="en-US" dirty="0"/>
                <a:t>defines</a:t>
              </a:r>
            </a:p>
            <a:p>
              <a:pPr algn="ctr"/>
              <a:r>
                <a:rPr lang="en-US" i="1" dirty="0"/>
                <a:t>D</a:t>
              </a:r>
              <a:r>
                <a:rPr lang="en-US" dirty="0"/>
                <a:t>(</a:t>
              </a:r>
              <a:r>
                <a:rPr lang="en-US" b="1" i="1" dirty="0"/>
                <a:t>h</a:t>
              </a:r>
              <a:r>
                <a:rPr lang="en-US" dirty="0"/>
                <a:t>) = cuboid </a:t>
              </a:r>
            </a:p>
            <a:p>
              <a:pPr algn="ctr"/>
              <a:r>
                <a:rPr lang="en-US" i="1" dirty="0"/>
                <a:t>V </a:t>
              </a:r>
              <a:r>
                <a:rPr lang="en-US" dirty="0"/>
                <a:t>=</a:t>
              </a:r>
              <a:r>
                <a:rPr lang="en-US" dirty="0" err="1"/>
                <a:t>det</a:t>
              </a:r>
              <a:r>
                <a:rPr lang="en-US" dirty="0"/>
                <a:t> </a:t>
              </a:r>
              <a:r>
                <a:rPr lang="en-US" b="1" i="1" dirty="0"/>
                <a:t>h</a:t>
              </a:r>
              <a:r>
                <a:rPr lang="en-US" dirty="0"/>
                <a:t> ~ N</a:t>
              </a:r>
              <a:endParaRPr lang="en-US" b="1" i="1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25011" y="3993507"/>
              <a:ext cx="768099" cy="2603738"/>
              <a:chOff x="649327" y="4205308"/>
              <a:chExt cx="768099" cy="260373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49327" y="4205308"/>
                <a:ext cx="768099" cy="2593450"/>
                <a:chOff x="5364112" y="2975555"/>
                <a:chExt cx="523220" cy="20870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5364112" y="2975555"/>
                  <a:ext cx="523220" cy="2087055"/>
                  <a:chOff x="6124221" y="2791946"/>
                  <a:chExt cx="523220" cy="2087055"/>
                </a:xfrm>
              </p:grpSpPr>
              <p:sp>
                <p:nvSpPr>
                  <p:cNvPr id="39" name="TextBox 38"/>
                  <p:cNvSpPr txBox="1"/>
                  <p:nvPr/>
                </p:nvSpPr>
                <p:spPr>
                  <a:xfrm rot="5400000">
                    <a:off x="6208038" y="3945515"/>
                    <a:ext cx="35558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mr-IN" altLang="zh-CN" sz="2800" dirty="0"/>
                      <a:t>…</a:t>
                    </a:r>
                    <a:endParaRPr lang="en-US" sz="2800" dirty="0"/>
                  </a:p>
                </p:txBody>
              </p:sp>
              <p:sp>
                <p:nvSpPr>
                  <p:cNvPr id="40" name="Cube 39"/>
                  <p:cNvSpPr/>
                  <p:nvPr/>
                </p:nvSpPr>
                <p:spPr>
                  <a:xfrm>
                    <a:off x="6218237" y="2791946"/>
                    <a:ext cx="417036" cy="417000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Cube 40"/>
                  <p:cNvSpPr/>
                  <p:nvPr/>
                </p:nvSpPr>
                <p:spPr>
                  <a:xfrm>
                    <a:off x="6206237" y="3411634"/>
                    <a:ext cx="417036" cy="417000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Cube 42"/>
                  <p:cNvSpPr/>
                  <p:nvPr/>
                </p:nvSpPr>
                <p:spPr>
                  <a:xfrm>
                    <a:off x="6200022" y="4462001"/>
                    <a:ext cx="417036" cy="417000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464728" y="3038643"/>
                  <a:ext cx="234461" cy="307777"/>
                  <a:chOff x="5359728" y="3057761"/>
                  <a:chExt cx="234461" cy="307777"/>
                </a:xfrm>
              </p:grpSpPr>
              <p:sp>
                <p:nvSpPr>
                  <p:cNvPr id="30" name="Cube 29"/>
                  <p:cNvSpPr>
                    <a:spLocks noChangeAspect="1"/>
                  </p:cNvSpPr>
                  <p:nvPr/>
                </p:nvSpPr>
                <p:spPr>
                  <a:xfrm>
                    <a:off x="5383563" y="3098455"/>
                    <a:ext cx="137160" cy="137160"/>
                  </a:xfrm>
                  <a:prstGeom prst="cube">
                    <a:avLst/>
                  </a:prstGeom>
                  <a:pattFill prst="pct5">
                    <a:fgClr>
                      <a:srgbClr val="0000CC"/>
                    </a:fgClr>
                    <a:bgClr>
                      <a:schemeClr val="accent1">
                        <a:lumMod val="60000"/>
                        <a:lumOff val="40000"/>
                      </a:schemeClr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359728" y="3057761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44" name="Cube 43"/>
              <p:cNvSpPr>
                <a:spLocks noChangeAspect="1"/>
              </p:cNvSpPr>
              <p:nvPr/>
            </p:nvSpPr>
            <p:spPr>
              <a:xfrm>
                <a:off x="1071050" y="5024456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/>
              <p:cNvSpPr>
                <a:spLocks noChangeAspect="1"/>
              </p:cNvSpPr>
              <p:nvPr/>
            </p:nvSpPr>
            <p:spPr>
              <a:xfrm>
                <a:off x="1015124" y="6569938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015242" y="5000302"/>
                <a:ext cx="3441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53402" y="6501269"/>
                <a:ext cx="3441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N</a:t>
                </a:r>
              </a:p>
            </p:txBody>
          </p:sp>
        </p:grpSp>
        <p:sp>
          <p:nvSpPr>
            <p:cNvPr id="49" name="Right Brace 48"/>
            <p:cNvSpPr/>
            <p:nvPr/>
          </p:nvSpPr>
          <p:spPr>
            <a:xfrm>
              <a:off x="994211" y="3973896"/>
              <a:ext cx="335757" cy="2533257"/>
            </a:xfrm>
            <a:prstGeom prst="righ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306158" y="2763587"/>
                  <a:ext cx="1121589" cy="4350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158" y="2763587"/>
                  <a:ext cx="1121589" cy="43505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7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ight Arrow 64"/>
            <p:cNvSpPr/>
            <p:nvPr/>
          </p:nvSpPr>
          <p:spPr>
            <a:xfrm rot="5400000">
              <a:off x="314080" y="3572061"/>
              <a:ext cx="730146" cy="64839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6983" y="3413580"/>
              <a:ext cx="121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N-Partition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78624" y="1179192"/>
            <a:ext cx="2513509" cy="5425863"/>
            <a:chOff x="3578624" y="1179192"/>
            <a:chExt cx="2513509" cy="5425863"/>
          </a:xfrm>
        </p:grpSpPr>
        <p:grpSp>
          <p:nvGrpSpPr>
            <p:cNvPr id="10" name="Group 9"/>
            <p:cNvGrpSpPr/>
            <p:nvPr/>
          </p:nvGrpSpPr>
          <p:grpSpPr>
            <a:xfrm>
              <a:off x="3578624" y="1179192"/>
              <a:ext cx="2513509" cy="2043405"/>
              <a:chOff x="2875339" y="1810136"/>
              <a:chExt cx="2513509" cy="2043405"/>
            </a:xfrm>
          </p:grpSpPr>
          <p:sp>
            <p:nvSpPr>
              <p:cNvPr id="5" name="Cube 4"/>
              <p:cNvSpPr/>
              <p:nvPr/>
            </p:nvSpPr>
            <p:spPr>
              <a:xfrm>
                <a:off x="3101061" y="1810136"/>
                <a:ext cx="2062066" cy="2043405"/>
              </a:xfrm>
              <a:prstGeom prst="cube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875339" y="1871853"/>
                    <a:ext cx="2513509" cy="438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Density EES: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339" y="1871853"/>
                    <a:ext cx="2513509" cy="43858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942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TextBox 18"/>
            <p:cNvSpPr txBox="1"/>
            <p:nvPr/>
          </p:nvSpPr>
          <p:spPr>
            <a:xfrm>
              <a:off x="3855049" y="2005206"/>
              <a:ext cx="15023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/>
                <a:t>h </a:t>
              </a:r>
              <a:r>
                <a:rPr lang="en-US" dirty="0"/>
                <a:t>defines</a:t>
              </a:r>
            </a:p>
            <a:p>
              <a:pPr algn="ctr"/>
              <a:r>
                <a:rPr lang="en-US" i="1" dirty="0"/>
                <a:t>D</a:t>
              </a:r>
              <a:r>
                <a:rPr lang="en-US" dirty="0"/>
                <a:t>(</a:t>
              </a:r>
              <a:r>
                <a:rPr lang="en-US" b="1" i="1" dirty="0"/>
                <a:t>h</a:t>
              </a:r>
              <a:r>
                <a:rPr lang="en-US" dirty="0"/>
                <a:t>) = cuboid </a:t>
              </a:r>
            </a:p>
            <a:p>
              <a:pPr algn="ctr"/>
              <a:r>
                <a:rPr lang="en-US" i="1" dirty="0"/>
                <a:t>V </a:t>
              </a:r>
              <a:r>
                <a:rPr lang="en-US" dirty="0"/>
                <a:t>=</a:t>
              </a:r>
              <a:r>
                <a:rPr lang="en-US" dirty="0" err="1"/>
                <a:t>det</a:t>
              </a:r>
              <a:r>
                <a:rPr lang="en-US" dirty="0"/>
                <a:t> </a:t>
              </a:r>
              <a:r>
                <a:rPr lang="en-US" b="1" i="1" dirty="0"/>
                <a:t>h</a:t>
              </a:r>
              <a:r>
                <a:rPr lang="en-US" dirty="0"/>
                <a:t> ~ N</a:t>
              </a:r>
              <a:endParaRPr lang="en-US" b="1" i="1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849171" y="4015056"/>
              <a:ext cx="768488" cy="2589999"/>
              <a:chOff x="631075" y="4205313"/>
              <a:chExt cx="768488" cy="2589999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631075" y="4205313"/>
                <a:ext cx="768488" cy="2571900"/>
                <a:chOff x="5351679" y="2975555"/>
                <a:chExt cx="523485" cy="2069712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5351679" y="2975555"/>
                  <a:ext cx="523485" cy="2069712"/>
                  <a:chOff x="6111788" y="2791946"/>
                  <a:chExt cx="523485" cy="2069712"/>
                </a:xfrm>
              </p:grpSpPr>
              <p:sp>
                <p:nvSpPr>
                  <p:cNvPr id="57" name="TextBox 56"/>
                  <p:cNvSpPr txBox="1"/>
                  <p:nvPr/>
                </p:nvSpPr>
                <p:spPr>
                  <a:xfrm rot="5400000">
                    <a:off x="6195605" y="3913313"/>
                    <a:ext cx="35558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mr-IN" altLang="zh-CN" sz="2800" dirty="0"/>
                      <a:t>…</a:t>
                    </a:r>
                    <a:endParaRPr lang="en-US" sz="2800" dirty="0"/>
                  </a:p>
                </p:txBody>
              </p:sp>
              <p:sp>
                <p:nvSpPr>
                  <p:cNvPr id="58" name="Cube 57"/>
                  <p:cNvSpPr/>
                  <p:nvPr/>
                </p:nvSpPr>
                <p:spPr>
                  <a:xfrm>
                    <a:off x="6218237" y="2791946"/>
                    <a:ext cx="417036" cy="417000"/>
                  </a:xfrm>
                  <a:prstGeom prst="cube">
                    <a:avLst/>
                  </a:prstGeom>
                  <a:pattFill prst="pct2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Cube 58"/>
                  <p:cNvSpPr/>
                  <p:nvPr/>
                </p:nvSpPr>
                <p:spPr>
                  <a:xfrm>
                    <a:off x="6200022" y="3404941"/>
                    <a:ext cx="417036" cy="417000"/>
                  </a:xfrm>
                  <a:prstGeom prst="cube">
                    <a:avLst/>
                  </a:prstGeom>
                  <a:pattFill prst="pct2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Cube 59"/>
                  <p:cNvSpPr/>
                  <p:nvPr/>
                </p:nvSpPr>
                <p:spPr>
                  <a:xfrm>
                    <a:off x="6177314" y="4444658"/>
                    <a:ext cx="417036" cy="417000"/>
                  </a:xfrm>
                  <a:prstGeom prst="cube">
                    <a:avLst/>
                  </a:prstGeom>
                  <a:pattFill prst="pct2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" name="Group 53"/>
                <p:cNvGrpSpPr/>
                <p:nvPr/>
              </p:nvGrpSpPr>
              <p:grpSpPr>
                <a:xfrm>
                  <a:off x="5464728" y="3038643"/>
                  <a:ext cx="234461" cy="307777"/>
                  <a:chOff x="5359728" y="3057761"/>
                  <a:chExt cx="234461" cy="307777"/>
                </a:xfrm>
              </p:grpSpPr>
              <p:sp>
                <p:nvSpPr>
                  <p:cNvPr id="55" name="Cube 54"/>
                  <p:cNvSpPr>
                    <a:spLocks noChangeAspect="1"/>
                  </p:cNvSpPr>
                  <p:nvPr/>
                </p:nvSpPr>
                <p:spPr>
                  <a:xfrm>
                    <a:off x="5383563" y="3098455"/>
                    <a:ext cx="137160" cy="137160"/>
                  </a:xfrm>
                  <a:prstGeom prst="cube">
                    <a:avLst/>
                  </a:prstGeom>
                  <a:pattFill prst="pct5">
                    <a:fgClr>
                      <a:srgbClr val="0000CC"/>
                    </a:fgClr>
                    <a:bgClr>
                      <a:schemeClr val="accent1">
                        <a:lumMod val="60000"/>
                        <a:lumOff val="40000"/>
                      </a:schemeClr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359728" y="3057761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42" name="Cube 41"/>
              <p:cNvSpPr>
                <a:spLocks noChangeAspect="1"/>
              </p:cNvSpPr>
              <p:nvPr/>
            </p:nvSpPr>
            <p:spPr>
              <a:xfrm>
                <a:off x="1071050" y="5024456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/>
              <p:cNvSpPr>
                <a:spLocks noChangeAspect="1"/>
              </p:cNvSpPr>
              <p:nvPr/>
            </p:nvSpPr>
            <p:spPr>
              <a:xfrm>
                <a:off x="1015124" y="6539652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35587" y="4978758"/>
                <a:ext cx="3441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69131" y="6487535"/>
                <a:ext cx="3441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N</a:t>
                </a:r>
              </a:p>
            </p:txBody>
          </p:sp>
        </p:grpSp>
        <p:sp>
          <p:nvSpPr>
            <p:cNvPr id="61" name="Right Brace 60"/>
            <p:cNvSpPr/>
            <p:nvPr/>
          </p:nvSpPr>
          <p:spPr>
            <a:xfrm>
              <a:off x="4636623" y="3995440"/>
              <a:ext cx="335757" cy="2533257"/>
            </a:xfrm>
            <a:prstGeom prst="righ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4032989" y="2872251"/>
                  <a:ext cx="1088824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989" y="2872251"/>
                  <a:ext cx="1088824" cy="3808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Right Arrow 65"/>
            <p:cNvSpPr/>
            <p:nvPr/>
          </p:nvSpPr>
          <p:spPr>
            <a:xfrm rot="5400000">
              <a:off x="3992330" y="3591831"/>
              <a:ext cx="730146" cy="64839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410701" y="3466148"/>
              <a:ext cx="121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N-Partition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923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533" y="27766"/>
            <a:ext cx="8942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CC"/>
                </a:solidFill>
              </a:rPr>
              <a:t>Creating the </a:t>
            </a:r>
            <a:r>
              <a:rPr lang="en-US" sz="3200" b="1" i="1" dirty="0">
                <a:solidFill>
                  <a:srgbClr val="0000CC"/>
                </a:solidFill>
              </a:rPr>
              <a:t>r</a:t>
            </a:r>
            <a:r>
              <a:rPr lang="en-US" sz="3200" dirty="0">
                <a:solidFill>
                  <a:srgbClr val="0000CC"/>
                </a:solidFill>
              </a:rPr>
              <a:t>-space representation of the e-density </a:t>
            </a:r>
            <a:endParaRPr lang="en-US" sz="3200" i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7532" y="612541"/>
                <a:ext cx="8942129" cy="5985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In the following, the multi-length scale PAW method is used to     </a:t>
                </a:r>
                <a:br>
                  <a:rPr lang="en-US" sz="2400" dirty="0"/>
                </a:br>
                <a:r>
                  <a:rPr lang="en-US" sz="2400" dirty="0"/>
                  <a:t>    construct the electron density in </a:t>
                </a:r>
                <a:r>
                  <a:rPr lang="en-US" sz="2400" i="1" dirty="0"/>
                  <a:t>N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log </a:t>
                </a:r>
                <a:r>
                  <a:rPr lang="en-US" sz="2400" i="1" dirty="0"/>
                  <a:t>N </a:t>
                </a:r>
                <a:r>
                  <a:rPr lang="en-US" sz="2400" dirty="0"/>
                  <a:t>as a demonstration: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1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core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nary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914400" lvl="1" indent="-457200">
                  <a:buFontTx/>
                  <a:buAutoNum type="arabicParenBoth"/>
                </a:pPr>
                <a:endParaRPr lang="en-US" sz="2400" dirty="0">
                  <a:solidFill>
                    <a:srgbClr val="0000CC"/>
                  </a:solidFill>
                </a:endParaRPr>
              </a:p>
              <a:p>
                <a:pPr marL="914400" lvl="1" indent="-457200">
                  <a:buFontTx/>
                  <a:buAutoNum type="arabicParenBoth"/>
                </a:pPr>
                <a:r>
                  <a:rPr lang="en-US" sz="2400" dirty="0">
                    <a:solidFill>
                      <a:srgbClr val="0000CC"/>
                    </a:solidFill>
                  </a:rPr>
                  <a:t>  Create the smooth KS states in real space,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CC"/>
                    </a:solidFill>
                  </a:rPr>
                  <a:t>: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baseline="30000" dirty="0">
                    <a:solidFill>
                      <a:srgbClr val="0000CC"/>
                    </a:solidFill>
                  </a:rPr>
                  <a:t>2</a:t>
                </a:r>
                <a:r>
                  <a:rPr lang="en-US" sz="2400" dirty="0">
                    <a:solidFill>
                      <a:srgbClr val="0000CC"/>
                    </a:solidFill>
                  </a:rPr>
                  <a:t> log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N.</a:t>
                </a:r>
                <a:endParaRPr lang="en-US" sz="2400" dirty="0">
                  <a:solidFill>
                    <a:srgbClr val="0000CC"/>
                  </a:solidFill>
                </a:endParaRPr>
              </a:p>
              <a:p>
                <a:pPr marL="914400" lvl="1" indent="-457200">
                  <a:buFontTx/>
                  <a:buAutoNum type="arabicParenBoth"/>
                </a:pPr>
                <a:r>
                  <a:rPr lang="en-US" sz="2400" dirty="0">
                    <a:solidFill>
                      <a:srgbClr val="0000CC"/>
                    </a:solidFill>
                  </a:rPr>
                  <a:t>  Create the smooth density in real space,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CC"/>
                    </a:solidFill>
                  </a:rPr>
                  <a:t>: 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baseline="30000" dirty="0">
                    <a:solidFill>
                      <a:srgbClr val="0000CC"/>
                    </a:solidFill>
                  </a:rPr>
                  <a:t>2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.</a:t>
                </a:r>
                <a:endParaRPr lang="en-US" sz="2400" dirty="0">
                  <a:solidFill>
                    <a:srgbClr val="0000CC"/>
                  </a:solidFill>
                </a:endParaRPr>
              </a:p>
              <a:p>
                <a:pPr marL="914400" lvl="1" indent="-457200">
                  <a:buAutoNum type="arabicParenBoth"/>
                </a:pPr>
                <a:r>
                  <a:rPr lang="en-US" sz="2400" dirty="0">
                    <a:solidFill>
                      <a:srgbClr val="0000CC"/>
                    </a:solidFill>
                  </a:rPr>
                  <a:t>*Create the smooth density in the ion cores,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0000CC"/>
                    </a:solidFill>
                  </a:rPr>
                  <a:t>: 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dirty="0">
                    <a:solidFill>
                      <a:srgbClr val="0000CC"/>
                    </a:solidFill>
                  </a:rPr>
                  <a:t> log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i="1" dirty="0"/>
                  <a:t>.</a:t>
                </a:r>
              </a:p>
              <a:p>
                <a:pPr marL="914400" lvl="1" indent="-457200">
                  <a:buAutoNum type="arabicParenBoth"/>
                </a:pPr>
                <a:r>
                  <a:rPr lang="en-US" sz="2400" dirty="0">
                    <a:solidFill>
                      <a:srgbClr val="0000CC"/>
                    </a:solidFill>
                  </a:rPr>
                  <a:t>  Create the smooth Z-matrix,</a:t>
                </a:r>
                <a:r>
                  <a:rPr lang="en-US" sz="2400" dirty="0"/>
                  <a:t>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𝐼𝐽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CC"/>
                    </a:solidFill>
                  </a:rPr>
                  <a:t>   </a:t>
                </a:r>
                <a:r>
                  <a:rPr lang="en-US" sz="2400" dirty="0">
                    <a:solidFill>
                      <a:srgbClr val="0000CC"/>
                    </a:solidFill>
                  </a:rPr>
                  <a:t>: 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baseline="30000" dirty="0">
                    <a:solidFill>
                      <a:srgbClr val="0000CC"/>
                    </a:solidFill>
                  </a:rPr>
                  <a:t>2</a:t>
                </a:r>
                <a:r>
                  <a:rPr lang="en-US" sz="2400" dirty="0">
                    <a:solidFill>
                      <a:srgbClr val="0000CC"/>
                    </a:solidFill>
                  </a:rPr>
                  <a:t> log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N.</a:t>
                </a:r>
                <a:endParaRPr lang="en-US" sz="2400" dirty="0">
                  <a:solidFill>
                    <a:srgbClr val="0000CC"/>
                  </a:solidFill>
                </a:endParaRPr>
              </a:p>
              <a:p>
                <a:pPr marL="914400" lvl="1" indent="-457200">
                  <a:buAutoNum type="arabicParenBoth"/>
                </a:pPr>
                <a:r>
                  <a:rPr lang="en-US" sz="2400" dirty="0">
                    <a:solidFill>
                      <a:srgbClr val="0000CC"/>
                    </a:solidFill>
                  </a:rPr>
                  <a:t>*Create the core-2 densities,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core</m:t>
                        </m:r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2)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0000CC"/>
                    </a:solidFill>
                  </a:rPr>
                  <a:t>: 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baseline="30000" dirty="0">
                    <a:solidFill>
                      <a:srgbClr val="0000CC"/>
                    </a:solidFill>
                  </a:rPr>
                  <a:t>2</a:t>
                </a:r>
                <a:r>
                  <a:rPr lang="en-US" sz="2400" dirty="0">
                    <a:solidFill>
                      <a:srgbClr val="0000CC"/>
                    </a:solidFill>
                  </a:rPr>
                  <a:t>.</a:t>
                </a:r>
              </a:p>
              <a:p>
                <a:pPr marL="914400" lvl="1" indent="-457200">
                  <a:buFontTx/>
                  <a:buAutoNum type="arabicParenBoth"/>
                </a:pPr>
                <a:r>
                  <a:rPr lang="en-US" sz="2400" dirty="0">
                    <a:solidFill>
                      <a:srgbClr val="0000CC"/>
                    </a:solidFill>
                  </a:rPr>
                  <a:t>*Create the core-1 densities,</a:t>
                </a:r>
                <a:r>
                  <a:rPr lang="en-US" sz="2400" dirty="0"/>
                  <a:t>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core</m:t>
                        </m:r>
                        <m:r>
                          <a:rPr lang="en-US" altLang="zh-CN" sz="20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0000CC"/>
                    </a:solidFill>
                  </a:rPr>
                  <a:t>: 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baseline="30000" dirty="0">
                    <a:solidFill>
                      <a:srgbClr val="0000CC"/>
                    </a:solidFill>
                  </a:rPr>
                  <a:t>2 </a:t>
                </a:r>
                <a:r>
                  <a:rPr lang="en-US" sz="2400" dirty="0">
                    <a:solidFill>
                      <a:srgbClr val="0000CC"/>
                    </a:solidFill>
                  </a:rPr>
                  <a:t>log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dirty="0">
                    <a:solidFill>
                      <a:srgbClr val="0000CC"/>
                    </a:solidFill>
                  </a:rPr>
                  <a:t>.</a:t>
                </a:r>
                <a:endParaRPr lang="en-US" sz="2000" dirty="0">
                  <a:solidFill>
                    <a:srgbClr val="0000CC"/>
                  </a:solidFill>
                </a:endParaRPr>
              </a:p>
              <a:p>
                <a:pPr marL="914400" lvl="1" indent="-457200">
                  <a:buFontTx/>
                  <a:buAutoNum type="arabicParenBoth"/>
                </a:pPr>
                <a:endParaRPr lang="en-US" sz="2000" dirty="0">
                  <a:solidFill>
                    <a:srgbClr val="0000CC"/>
                  </a:solidFill>
                </a:endParaRPr>
              </a:p>
              <a:p>
                <a:r>
                  <a:rPr lang="en-US" sz="2400" dirty="0"/>
                  <a:t>   Formulae for all other components of PAW-DFT have been derived </a:t>
                </a:r>
                <a:br>
                  <a:rPr lang="en-US" sz="2400" dirty="0"/>
                </a:br>
                <a:r>
                  <a:rPr lang="en-US" sz="2400" dirty="0"/>
                  <a:t>          including ionic and pw expansion coefficient derivatives.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2" y="612541"/>
                <a:ext cx="8942129" cy="5985421"/>
              </a:xfrm>
              <a:prstGeom prst="rect">
                <a:avLst/>
              </a:prstGeom>
              <a:blipFill rotWithShape="0">
                <a:blip r:embed="rId2"/>
                <a:stretch>
                  <a:fillRect t="-815" b="-1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03504" y="5422392"/>
            <a:ext cx="143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* New terms.</a:t>
            </a:r>
          </a:p>
        </p:txBody>
      </p:sp>
    </p:spTree>
    <p:extLst>
      <p:ext uri="{BB962C8B-B14F-4D97-AF65-F5344CB8AC3E}">
        <p14:creationId xmlns:p14="http://schemas.microsoft.com/office/powerpoint/2010/main" val="12864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6570" y="-102896"/>
                <a:ext cx="8103778" cy="1143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CC"/>
                    </a:solidFill>
                  </a:rPr>
                  <a:t>3. Creating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the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smooth density,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zh-CN" sz="2800" dirty="0">
                    <a:solidFill>
                      <a:srgbClr val="0000CC"/>
                    </a:solidFill>
                  </a:rPr>
                </a:br>
                <a:r>
                  <a:rPr lang="en-US" altLang="zh-CN" sz="2800" dirty="0">
                    <a:solidFill>
                      <a:srgbClr val="0000CC"/>
                    </a:solidFill>
                  </a:rPr>
                  <a:t>    around each ion </a:t>
                </a:r>
                <a:r>
                  <a:rPr lang="en-US" altLang="zh-CN" sz="2800" i="1" dirty="0">
                    <a:solidFill>
                      <a:srgbClr val="0000CC"/>
                    </a:solidFill>
                  </a:rPr>
                  <a:t>J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, on the fine grid, </a:t>
                </a:r>
                <a:r>
                  <a:rPr lang="en-US" altLang="zh-CN" sz="2800" i="1" dirty="0">
                    <a:solidFill>
                      <a:srgbClr val="0000CC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 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70" y="-102896"/>
                <a:ext cx="8103778" cy="1143005"/>
              </a:xfrm>
              <a:prstGeom prst="rect">
                <a:avLst/>
              </a:prstGeom>
              <a:blipFill rotWithShape="0">
                <a:blip r:embed="rId3"/>
                <a:stretch>
                  <a:fillRect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-65548" y="1293242"/>
            <a:ext cx="1862503" cy="3658156"/>
            <a:chOff x="-65548" y="1293242"/>
            <a:chExt cx="1862503" cy="3658156"/>
          </a:xfrm>
        </p:grpSpPr>
        <p:grpSp>
          <p:nvGrpSpPr>
            <p:cNvPr id="38" name="Group 37"/>
            <p:cNvGrpSpPr/>
            <p:nvPr/>
          </p:nvGrpSpPr>
          <p:grpSpPr>
            <a:xfrm>
              <a:off x="172337" y="3418820"/>
              <a:ext cx="417036" cy="417000"/>
              <a:chOff x="1535453" y="1885980"/>
              <a:chExt cx="417036" cy="417000"/>
            </a:xfrm>
          </p:grpSpPr>
          <p:sp>
            <p:nvSpPr>
              <p:cNvPr id="39" name="Cube 38"/>
              <p:cNvSpPr/>
              <p:nvPr/>
            </p:nvSpPr>
            <p:spPr>
              <a:xfrm>
                <a:off x="1535453" y="1885980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1586106" y="1983235"/>
                <a:ext cx="273485" cy="273485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-65548" y="1293242"/>
              <a:ext cx="169723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EES weighted </a:t>
              </a:r>
            </a:p>
            <a:p>
              <a:pPr algn="ctr"/>
              <a:r>
                <a:rPr lang="en-US" altLang="zh-CN" dirty="0"/>
                <a:t>smooth density</a:t>
              </a:r>
            </a:p>
            <a:p>
              <a:pPr algn="ctr"/>
              <a:r>
                <a:rPr lang="en-US" altLang="zh-CN" dirty="0"/>
                <a:t>in </a:t>
              </a:r>
              <a:r>
                <a:rPr lang="en-US" altLang="zh-CN" b="1" i="1" dirty="0"/>
                <a:t>g</a:t>
              </a:r>
              <a:r>
                <a:rPr lang="en-US" altLang="zh-CN" dirty="0"/>
                <a:t>-space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-42529" y="3997995"/>
                  <a:ext cx="1839484" cy="9534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a14:m>
                  <a:r>
                    <a:rPr lang="en-US" altLang="zh-CN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2529" y="3997995"/>
                  <a:ext cx="1839484" cy="9534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641128" y="1263070"/>
            <a:ext cx="4020459" cy="3745394"/>
            <a:chOff x="641128" y="1263070"/>
            <a:chExt cx="4020459" cy="3745394"/>
          </a:xfrm>
        </p:grpSpPr>
        <p:sp>
          <p:nvSpPr>
            <p:cNvPr id="33" name="Cube 32"/>
            <p:cNvSpPr/>
            <p:nvPr/>
          </p:nvSpPr>
          <p:spPr>
            <a:xfrm>
              <a:off x="3432406" y="350628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641128" y="3683750"/>
              <a:ext cx="2706682" cy="3103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653137" y="3278450"/>
                  <a:ext cx="2496408" cy="38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  <m:r>
                              <m:rPr>
                                <m:nor/>
                              </m:rPr>
                              <a:rPr lang="en-US" sz="1600" dirty="0" smtClean="0"/>
                              <m:t> </m:t>
                            </m:r>
                          </m:e>
                          <m:sup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,+,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),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7" y="3278450"/>
                  <a:ext cx="2496408" cy="3840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2450230" y="1263070"/>
              <a:ext cx="221135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EES weighted </a:t>
              </a:r>
              <a:br>
                <a:rPr lang="en-US" altLang="zh-CN" dirty="0"/>
              </a:br>
              <a:r>
                <a:rPr lang="en-US" altLang="zh-CN" dirty="0"/>
                <a:t>smooth density</a:t>
              </a:r>
            </a:p>
            <a:p>
              <a:pPr algn="ctr"/>
              <a:r>
                <a:rPr lang="en-US" altLang="zh-CN" dirty="0"/>
                <a:t>on discrete </a:t>
              </a:r>
              <a:r>
                <a:rPr lang="en-US" altLang="zh-CN" b="1" i="1" dirty="0"/>
                <a:t>s</a:t>
              </a:r>
              <a:r>
                <a:rPr lang="en-US" altLang="zh-CN" dirty="0"/>
                <a:t>-space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2981680" y="3997995"/>
                  <a:ext cx="1417312" cy="10104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a14:m>
                  <a:r>
                    <a:rPr lang="en-US" altLang="zh-CN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altLang="zh-CN" dirty="0">
                      <a:solidFill>
                        <a:prstClr val="black"/>
                      </a:solidFill>
                    </a:rPr>
                    <a:t>,</a:t>
                  </a:r>
                </a:p>
                <a:p>
                  <a:pPr algn="ctr"/>
                  <a:r>
                    <a:rPr lang="en-US" altLang="zh-CN" b="1" i="1" dirty="0"/>
                    <a:t>r</a:t>
                  </a:r>
                  <a14:m>
                    <m:oMath xmlns:m="http://schemas.openxmlformats.org/officeDocument/2006/math"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𝒉𝒔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680" y="3997995"/>
                  <a:ext cx="1417312" cy="10104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807" r="-1717" b="-84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5823178" y="1286680"/>
            <a:ext cx="3601415" cy="4788285"/>
            <a:chOff x="5823178" y="1286680"/>
            <a:chExt cx="3601415" cy="4788285"/>
          </a:xfrm>
        </p:grpSpPr>
        <p:grpSp>
          <p:nvGrpSpPr>
            <p:cNvPr id="50" name="Group 49"/>
            <p:cNvGrpSpPr/>
            <p:nvPr/>
          </p:nvGrpSpPr>
          <p:grpSpPr>
            <a:xfrm>
              <a:off x="8110397" y="2245421"/>
              <a:ext cx="557721" cy="2966791"/>
              <a:chOff x="6908707" y="2008172"/>
              <a:chExt cx="557721" cy="2966791"/>
            </a:xfrm>
          </p:grpSpPr>
          <p:sp>
            <p:nvSpPr>
              <p:cNvPr id="8" name="TextBox 7"/>
              <p:cNvSpPr txBox="1"/>
              <p:nvPr/>
            </p:nvSpPr>
            <p:spPr>
              <a:xfrm rot="5400000">
                <a:off x="7027025" y="3851536"/>
                <a:ext cx="3555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6908707" y="2008172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ube 29"/>
              <p:cNvSpPr/>
              <p:nvPr/>
            </p:nvSpPr>
            <p:spPr>
              <a:xfrm>
                <a:off x="6921622" y="256899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ube 30"/>
              <p:cNvSpPr/>
              <p:nvPr/>
            </p:nvSpPr>
            <p:spPr>
              <a:xfrm>
                <a:off x="6921622" y="316887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6908707" y="455796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6987319" y="2135959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7180724" y="2686053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6974431" y="3386094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7180724" y="4840053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flipV="1">
              <a:off x="5836427" y="2506046"/>
              <a:ext cx="2189492" cy="43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899760" y="2615796"/>
              <a:ext cx="2188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</a:t>
              </a:r>
              <a:r>
                <a:rPr lang="en-US" altLang="zh-CN" sz="1600" dirty="0"/>
                <a:t>-Spline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interpolation</a:t>
              </a:r>
              <a:endParaRPr lang="en-US" sz="1600" dirty="0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5836427" y="3042744"/>
              <a:ext cx="2189492" cy="43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5840954" y="3679428"/>
              <a:ext cx="2189492" cy="43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823178" y="5084879"/>
              <a:ext cx="2189492" cy="43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8095142" y="2268919"/>
              <a:ext cx="422842" cy="2936809"/>
              <a:chOff x="2713549" y="2146218"/>
              <a:chExt cx="422842" cy="2936809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2901447" y="2699323"/>
                <a:ext cx="216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728804" y="2146218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713549" y="3394399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924259" y="4847065"/>
                <a:ext cx="212132" cy="2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aseline="-25000" dirty="0">
                    <a:solidFill>
                      <a:schemeClr val="bg1"/>
                    </a:solidFill>
                  </a:rPr>
                  <a:t>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7848343" y="5340469"/>
                  <a:ext cx="1103059" cy="734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600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600" i="1" dirty="0">
                            <a:solidFill>
                              <a:prstClr val="black"/>
                            </a:solidFill>
                          </a:rPr>
                          <m:t>f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343" y="5340469"/>
                  <a:ext cx="1103059" cy="73449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210" b="-2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/>
            <p:cNvSpPr/>
            <p:nvPr/>
          </p:nvSpPr>
          <p:spPr>
            <a:xfrm>
              <a:off x="7213236" y="1286680"/>
              <a:ext cx="221135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EES interpolated smooth density</a:t>
              </a:r>
            </a:p>
            <a:p>
              <a:pPr algn="ctr"/>
              <a:r>
                <a:rPr lang="en-US" altLang="zh-CN" dirty="0"/>
                <a:t>around each J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324" y="5859498"/>
                <a:ext cx="7140912" cy="1044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i="1" dirty="0"/>
                  <a:t>N</a:t>
                </a:r>
                <a:r>
                  <a:rPr lang="en-US" altLang="zh-CN" dirty="0"/>
                  <a:t>   = number of ions, </a:t>
                </a:r>
                <a:r>
                  <a:rPr lang="en-US" altLang="zh-CN" i="1" dirty="0"/>
                  <a:t>J=1..N</a:t>
                </a:r>
                <a:r>
                  <a:rPr lang="en-US" altLang="zh-CN" dirty="0"/>
                  <a:t>,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𝐾𝑆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= number points on spherical-polar grid around each ion.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m:rPr>
                        <m:nor/>
                      </m:rPr>
                      <a:rPr lang="en-US" altLang="zh-CN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-US" altLang="zh-CN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b="1" i="1" dirty="0">
                        <a:solidFill>
                          <a:prstClr val="black"/>
                        </a:solidFill>
                      </a:rPr>
                      <m:t>s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near</m:t>
                    </m:r>
                    <m:r>
                      <a:rPr lang="en-US" altLang="zh-CN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independent system size .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4" y="5859498"/>
                <a:ext cx="7140912" cy="1044773"/>
              </a:xfrm>
              <a:prstGeom prst="rect">
                <a:avLst/>
              </a:prstGeom>
              <a:blipFill>
                <a:blip r:embed="rId9"/>
                <a:stretch>
                  <a:fillRect l="-769" t="-2907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859938" y="1248795"/>
            <a:ext cx="2836609" cy="4847581"/>
            <a:chOff x="3859938" y="1248795"/>
            <a:chExt cx="2836609" cy="4847581"/>
          </a:xfrm>
        </p:grpSpPr>
        <p:grpSp>
          <p:nvGrpSpPr>
            <p:cNvPr id="34" name="Group 33"/>
            <p:cNvGrpSpPr/>
            <p:nvPr/>
          </p:nvGrpSpPr>
          <p:grpSpPr>
            <a:xfrm>
              <a:off x="3914851" y="2584585"/>
              <a:ext cx="1354746" cy="2385181"/>
              <a:chOff x="1677624" y="2297898"/>
              <a:chExt cx="5197731" cy="2385181"/>
            </a:xfrm>
            <a:effectLst/>
          </p:grpSpPr>
          <p:cxnSp>
            <p:nvCxnSpPr>
              <p:cNvPr id="12" name="Straight Arrow Connector 11"/>
              <p:cNvCxnSpPr/>
              <p:nvPr/>
            </p:nvCxnSpPr>
            <p:spPr>
              <a:xfrm flipV="1">
                <a:off x="1677624" y="2297898"/>
                <a:ext cx="4881223" cy="114423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1677624" y="2777493"/>
                <a:ext cx="4881223" cy="664637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1677624" y="3442130"/>
                <a:ext cx="4881223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1837725" y="3452612"/>
                <a:ext cx="5037630" cy="1230467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5229746" y="2238094"/>
              <a:ext cx="606681" cy="2974118"/>
              <a:chOff x="5363964" y="2247767"/>
              <a:chExt cx="606681" cy="2974118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5427728" y="2247767"/>
                <a:ext cx="542917" cy="2966791"/>
                <a:chOff x="6187837" y="2064158"/>
                <a:chExt cx="542917" cy="2966791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 rot="5400000">
                  <a:off x="6291351" y="3861358"/>
                  <a:ext cx="3555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55" name="Cube 54"/>
                <p:cNvSpPr/>
                <p:nvPr/>
              </p:nvSpPr>
              <p:spPr>
                <a:xfrm>
                  <a:off x="6218237" y="206415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Cube 55"/>
                <p:cNvSpPr/>
                <p:nvPr/>
              </p:nvSpPr>
              <p:spPr>
                <a:xfrm>
                  <a:off x="6203615" y="2634941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Cube 56"/>
                <p:cNvSpPr/>
                <p:nvPr/>
              </p:nvSpPr>
              <p:spPr>
                <a:xfrm>
                  <a:off x="6187837" y="325822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Cube 57"/>
                <p:cNvSpPr/>
                <p:nvPr/>
              </p:nvSpPr>
              <p:spPr>
                <a:xfrm>
                  <a:off x="6218237" y="4613949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5363964" y="2293974"/>
                <a:ext cx="484414" cy="2927911"/>
                <a:chOff x="5258964" y="2313092"/>
                <a:chExt cx="484414" cy="2927911"/>
              </a:xfrm>
            </p:grpSpPr>
            <p:sp>
              <p:nvSpPr>
                <p:cNvPr id="63" name="Cube 62"/>
                <p:cNvSpPr>
                  <a:spLocks noChangeAspect="1"/>
                </p:cNvSpPr>
                <p:nvPr/>
              </p:nvSpPr>
              <p:spPr>
                <a:xfrm>
                  <a:off x="5397512" y="2373208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Cube 63"/>
                <p:cNvSpPr>
                  <a:spLocks noChangeAspect="1"/>
                </p:cNvSpPr>
                <p:nvPr/>
              </p:nvSpPr>
              <p:spPr>
                <a:xfrm>
                  <a:off x="5560308" y="2923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Cube 64"/>
                <p:cNvSpPr>
                  <a:spLocks noChangeAspect="1"/>
                </p:cNvSpPr>
                <p:nvPr/>
              </p:nvSpPr>
              <p:spPr>
                <a:xfrm>
                  <a:off x="5378961" y="3630930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Cube 65"/>
                <p:cNvSpPr>
                  <a:spLocks noChangeAspect="1"/>
                </p:cNvSpPr>
                <p:nvPr/>
              </p:nvSpPr>
              <p:spPr>
                <a:xfrm>
                  <a:off x="5570704" y="5077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1" name="Group 50"/>
                <p:cNvGrpSpPr/>
                <p:nvPr/>
              </p:nvGrpSpPr>
              <p:grpSpPr>
                <a:xfrm>
                  <a:off x="5258964" y="2313092"/>
                  <a:ext cx="484414" cy="2927911"/>
                  <a:chOff x="2670234" y="2163491"/>
                  <a:chExt cx="484414" cy="2927911"/>
                </a:xfrm>
              </p:grpSpPr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884694" y="2719012"/>
                    <a:ext cx="21659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2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746183" y="2163491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2670234" y="3429740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3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942516" y="4855440"/>
                    <a:ext cx="212132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aseline="-25000" dirty="0">
                        <a:solidFill>
                          <a:schemeClr val="bg1"/>
                        </a:solidFill>
                      </a:rPr>
                      <a:t>N</a:t>
                    </a:r>
                  </a:p>
                </p:txBody>
              </p:sp>
            </p:grpSp>
          </p:grpSp>
        </p:grpSp>
        <p:sp>
          <p:nvSpPr>
            <p:cNvPr id="83" name="Rectangle 82"/>
            <p:cNvSpPr/>
            <p:nvPr/>
          </p:nvSpPr>
          <p:spPr>
            <a:xfrm>
              <a:off x="4485190" y="1248795"/>
              <a:ext cx="221135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EES weighted </a:t>
              </a:r>
              <a:br>
                <a:rPr lang="en-US" altLang="zh-CN" dirty="0"/>
              </a:br>
              <a:r>
                <a:rPr lang="en-US" altLang="zh-CN" dirty="0"/>
                <a:t>smooth density</a:t>
              </a:r>
            </a:p>
            <a:p>
              <a:pPr algn="ctr"/>
              <a:r>
                <a:rPr lang="en-US" altLang="zh-CN" dirty="0"/>
                <a:t>around each J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4759176" y="5255184"/>
                  <a:ext cx="1889042" cy="8411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prstClr val="black"/>
                            </a:solidFill>
                          </a:rPr>
                          <m:t>s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near</m:t>
                        </m:r>
                        <m:r>
                          <a:rPr lang="en-US" altLang="zh-CN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9176" y="5255184"/>
                  <a:ext cx="1889042" cy="841192"/>
                </a:xfrm>
                <a:prstGeom prst="rect">
                  <a:avLst/>
                </a:prstGeom>
                <a:blipFill>
                  <a:blip r:embed="rId10"/>
                  <a:stretch>
                    <a:fillRect b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/>
            <p:cNvSpPr txBox="1"/>
            <p:nvPr/>
          </p:nvSpPr>
          <p:spPr>
            <a:xfrm rot="19029913">
              <a:off x="3859938" y="2797678"/>
              <a:ext cx="121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N-Partition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78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067" y="-65285"/>
                <a:ext cx="9447495" cy="1143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CC"/>
                    </a:solidFill>
                  </a:rPr>
                  <a:t>5. Creating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the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core density component,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28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core</m:t>
                        </m:r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>
                  <a:solidFill>
                    <a:srgbClr val="0000CC"/>
                  </a:solidFill>
                </a:endParaRPr>
              </a:p>
              <a:p>
                <a:pPr lvl="0" algn="ctr"/>
                <a:r>
                  <a:rPr lang="en-US" altLang="zh-CN" sz="2800" dirty="0">
                    <a:solidFill>
                      <a:srgbClr val="0000CC"/>
                    </a:solidFill>
                  </a:rPr>
                  <a:t>around each ion </a:t>
                </a:r>
                <a:r>
                  <a:rPr lang="en-US" altLang="zh-CN" sz="2800" i="1" dirty="0">
                    <a:solidFill>
                      <a:srgbClr val="0000CC"/>
                    </a:solidFill>
                  </a:rPr>
                  <a:t>J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, on the fine grid,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7" y="-65285"/>
                <a:ext cx="9447495" cy="1143005"/>
              </a:xfrm>
              <a:prstGeom prst="rect">
                <a:avLst/>
              </a:prstGeom>
              <a:blipFill rotWithShape="0">
                <a:blip r:embed="rId2"/>
                <a:stretch>
                  <a:fillRect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9700" y="1855942"/>
            <a:ext cx="1790490" cy="3026289"/>
            <a:chOff x="49700" y="1855942"/>
            <a:chExt cx="1790490" cy="3026289"/>
          </a:xfrm>
        </p:grpSpPr>
        <p:sp>
          <p:nvSpPr>
            <p:cNvPr id="129" name="TextBox 128"/>
            <p:cNvSpPr txBox="1"/>
            <p:nvPr/>
          </p:nvSpPr>
          <p:spPr>
            <a:xfrm rot="5400000">
              <a:off x="754298" y="3531937"/>
              <a:ext cx="355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108488" y="1855942"/>
                  <a:ext cx="1627882" cy="4685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88" y="1855942"/>
                  <a:ext cx="1627882" cy="4685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129"/>
                <p:cNvSpPr/>
                <p:nvPr/>
              </p:nvSpPr>
              <p:spPr>
                <a:xfrm>
                  <a:off x="49700" y="4407614"/>
                  <a:ext cx="1790490" cy="4746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𝐾𝑆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0" name="Rectangle 1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0" y="4407614"/>
                  <a:ext cx="1790490" cy="4746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101122" y="2376800"/>
                  <a:ext cx="1627882" cy="4685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22" y="2376800"/>
                  <a:ext cx="1627882" cy="46852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68126" y="2988117"/>
                  <a:ext cx="1627882" cy="4685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26" y="2988117"/>
                  <a:ext cx="1627882" cy="46852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257046" y="1697321"/>
            <a:ext cx="5044448" cy="4711007"/>
            <a:chOff x="257046" y="1697321"/>
            <a:chExt cx="5044448" cy="4711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24704" y="1697321"/>
                  <a:ext cx="1830950" cy="438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/>
                    <a:t>Reduction of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704" y="1697321"/>
                  <a:ext cx="1830950" cy="43858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3000" b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257046" y="1880021"/>
              <a:ext cx="5044448" cy="4528307"/>
              <a:chOff x="257046" y="1880021"/>
              <a:chExt cx="5044448" cy="4528307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499784" y="1880021"/>
                <a:ext cx="801710" cy="2984193"/>
                <a:chOff x="4499784" y="1880021"/>
                <a:chExt cx="801710" cy="29841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Rectangle 6"/>
                    <p:cNvSpPr/>
                    <p:nvPr/>
                  </p:nvSpPr>
                  <p:spPr>
                    <a:xfrm>
                      <a:off x="4528162" y="1880021"/>
                      <a:ext cx="763351" cy="43826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,2)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" name="Rectangle 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8162" y="1880021"/>
                      <a:ext cx="763351" cy="43826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2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5" name="TextBox 134"/>
                <p:cNvSpPr txBox="1"/>
                <p:nvPr/>
              </p:nvSpPr>
              <p:spPr>
                <a:xfrm rot="5400000">
                  <a:off x="4703666" y="3535763"/>
                  <a:ext cx="3555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4499784" y="4425632"/>
                      <a:ext cx="763351" cy="43858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,2)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6" name="Rectangle 13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9784" y="4425632"/>
                      <a:ext cx="763351" cy="43858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2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4528162" y="2463600"/>
                      <a:ext cx="763351" cy="43851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8162" y="2463600"/>
                      <a:ext cx="763351" cy="438518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b="-2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Rectangle 147"/>
                    <p:cNvSpPr/>
                    <p:nvPr/>
                  </p:nvSpPr>
                  <p:spPr>
                    <a:xfrm>
                      <a:off x="4538143" y="3035888"/>
                      <a:ext cx="763351" cy="43992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8" name="Rectangle 14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8143" y="3035888"/>
                      <a:ext cx="763351" cy="439929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b="-2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" name="Group 5"/>
              <p:cNvGrpSpPr/>
              <p:nvPr/>
            </p:nvGrpSpPr>
            <p:grpSpPr>
              <a:xfrm>
                <a:off x="257046" y="2077337"/>
                <a:ext cx="4307938" cy="4330991"/>
                <a:chOff x="257046" y="2077337"/>
                <a:chExt cx="4307938" cy="433099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257046" y="5473585"/>
                      <a:ext cx="4307938" cy="934743"/>
                    </a:xfrm>
                    <a:prstGeom prst="rect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1600" dirty="0"/>
                        <a:t>  Each KS state contributes to N unique reductions</a:t>
                      </a:r>
                      <a:endParaRPr lang="en-US" altLang="zh-CN" sz="160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,2)</m:t>
                                </m:r>
                              </m:sup>
                            </m:sSub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𝐼𝐽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oMath>
                        </m:oMathPara>
                      </a14:m>
                      <a:endParaRPr lang="en-US" altLang="zh-CN" sz="1600" i="1" dirty="0">
                        <a:latin typeface="Cambria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Rectangle 11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7046" y="5473585"/>
                      <a:ext cx="4307938" cy="93474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633"/>
                      </a:stretch>
                    </a:blipFill>
                    <a:ln w="28575"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2" name="Straight Arrow Connector 101"/>
                <p:cNvCxnSpPr/>
                <p:nvPr/>
              </p:nvCxnSpPr>
              <p:spPr>
                <a:xfrm flipV="1">
                  <a:off x="1821322" y="2105035"/>
                  <a:ext cx="2649604" cy="506028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 flipV="1">
                  <a:off x="1821322" y="2105035"/>
                  <a:ext cx="2649604" cy="1105908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>
                  <a:stCxn id="130" idx="3"/>
                </p:cNvCxnSpPr>
                <p:nvPr/>
              </p:nvCxnSpPr>
              <p:spPr>
                <a:xfrm flipV="1">
                  <a:off x="1840190" y="2135903"/>
                  <a:ext cx="2568045" cy="2509020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1869819" y="2105035"/>
                  <a:ext cx="2515752" cy="2599248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20000"/>
                      <a:lumOff val="80000"/>
                    </a:schemeClr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1821322" y="2611063"/>
                  <a:ext cx="2534600" cy="205844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20000"/>
                      <a:lumOff val="80000"/>
                    </a:schemeClr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>
                  <a:off x="1840190" y="3238395"/>
                  <a:ext cx="2545381" cy="1465888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20000"/>
                      <a:lumOff val="80000"/>
                    </a:schemeClr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1869819" y="2094971"/>
                  <a:ext cx="2538416" cy="18716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>
                  <a:off x="1825155" y="4657772"/>
                  <a:ext cx="2530767" cy="11731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20000"/>
                      <a:lumOff val="80000"/>
                    </a:schemeClr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2334056" y="2077337"/>
                      <a:ext cx="581378" cy="39985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Rectangle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4056" y="2077337"/>
                      <a:ext cx="581378" cy="399853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2624745" y="2344151"/>
                      <a:ext cx="581377" cy="39985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9" name="Rectangle 1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4745" y="2344151"/>
                      <a:ext cx="581377" cy="399853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3261225" y="3130266"/>
                      <a:ext cx="702052" cy="40415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𝐾𝑆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0" name="Rectangle 13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1225" y="3130266"/>
                      <a:ext cx="702052" cy="404150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Rectangle 148"/>
                    <p:cNvSpPr/>
                    <p:nvPr/>
                  </p:nvSpPr>
                  <p:spPr>
                    <a:xfrm>
                      <a:off x="2201073" y="4654987"/>
                      <a:ext cx="1830950" cy="43858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zh-CN" dirty="0"/>
                        <a:t>Reduction of </a:t>
                      </a:r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9" name="Rectangle 14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1073" y="4654987"/>
                      <a:ext cx="1830950" cy="438582"/>
                    </a:xfrm>
                    <a:prstGeom prst="rect">
                      <a:avLst/>
                    </a:prstGeom>
                    <a:blipFill rotWithShape="0">
                      <a:blip r:embed="rId16"/>
                      <a:stretch>
                        <a:fillRect l="-2667" b="-19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0" name="Group 9"/>
          <p:cNvGrpSpPr/>
          <p:nvPr/>
        </p:nvGrpSpPr>
        <p:grpSpPr>
          <a:xfrm>
            <a:off x="4914974" y="1771649"/>
            <a:ext cx="4121032" cy="4480033"/>
            <a:chOff x="4914974" y="1771649"/>
            <a:chExt cx="4121032" cy="4480033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5327283" y="2147257"/>
              <a:ext cx="2098332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327283" y="4663637"/>
              <a:ext cx="225850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5774531" y="1771649"/>
                  <a:ext cx="1031372" cy="3970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i="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4531" y="1771649"/>
                  <a:ext cx="1031372" cy="39709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149"/>
                <p:cNvSpPr/>
                <p:nvPr/>
              </p:nvSpPr>
              <p:spPr>
                <a:xfrm>
                  <a:off x="5730896" y="4272407"/>
                  <a:ext cx="1031372" cy="3970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i="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0" name="Rectangle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896" y="4272407"/>
                  <a:ext cx="1031372" cy="397096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7571159" y="1880871"/>
                  <a:ext cx="1413977" cy="4483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2)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1159" y="1880871"/>
                  <a:ext cx="1413977" cy="44832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82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7622029" y="4406601"/>
                  <a:ext cx="1413977" cy="4483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2)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029" y="4406601"/>
                  <a:ext cx="1413977" cy="44832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82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Rectangle 156"/>
                <p:cNvSpPr/>
                <p:nvPr/>
              </p:nvSpPr>
              <p:spPr>
                <a:xfrm>
                  <a:off x="4914974" y="5578549"/>
                  <a:ext cx="3658012" cy="673133"/>
                </a:xfrm>
                <a:prstGeom prst="rect">
                  <a:avLst/>
                </a:prstGeom>
                <a:ln w="28575">
                  <a:solidFill>
                    <a:srgbClr val="0070C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dirty="0"/>
                    <a:t>  In this example we have 1 projector</a:t>
                  </a:r>
                  <a:endParaRPr lang="en-US" altLang="zh-CN" sz="1600" i="1" dirty="0">
                    <a:latin typeface="Cambria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2)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∀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1600" b="0" i="1" dirty="0">
                      <a:latin typeface="Cambria" panose="02040503050406030204" pitchFamily="18" charset="0"/>
                      <a:ea typeface="Cambria Math" panose="02040503050406030204" pitchFamily="18" charset="0"/>
                    </a:rPr>
                  </a:br>
                  <a:endParaRPr lang="en-US" altLang="zh-CN" sz="1600" i="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7" name="Rectangle 1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974" y="5578549"/>
                  <a:ext cx="3658012" cy="673133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862"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/>
            <p:nvPr/>
          </p:nvCxnSpPr>
          <p:spPr>
            <a:xfrm>
              <a:off x="5350127" y="2697863"/>
              <a:ext cx="2098332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350127" y="3270151"/>
              <a:ext cx="2098332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7571159" y="2444037"/>
                  <a:ext cx="1413977" cy="4483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2)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1159" y="2444037"/>
                  <a:ext cx="1413977" cy="448328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b="-82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7585788" y="3019544"/>
                  <a:ext cx="1413977" cy="4483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2)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5788" y="3019544"/>
                  <a:ext cx="1413977" cy="448328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2838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020" y="-15986"/>
                <a:ext cx="9092932" cy="1143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CC"/>
                    </a:solidFill>
                  </a:rPr>
                  <a:t>6. Creating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the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core density component,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28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core</m:t>
                        </m:r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>
                  <a:solidFill>
                    <a:srgbClr val="0000CC"/>
                  </a:solidFill>
                </a:endParaRPr>
              </a:p>
              <a:p>
                <a:pPr lvl="0" algn="ctr"/>
                <a:r>
                  <a:rPr lang="en-US" altLang="zh-CN" sz="2800" dirty="0">
                    <a:solidFill>
                      <a:srgbClr val="0000CC"/>
                    </a:solidFill>
                  </a:rPr>
                  <a:t>around each ion </a:t>
                </a:r>
                <a:r>
                  <a:rPr lang="en-US" altLang="zh-CN" sz="2800" i="1" dirty="0">
                    <a:solidFill>
                      <a:srgbClr val="0000CC"/>
                    </a:solidFill>
                  </a:rPr>
                  <a:t>J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, on the fine grid,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0" y="-15986"/>
                <a:ext cx="9092932" cy="1143005"/>
              </a:xfrm>
              <a:prstGeom prst="rect">
                <a:avLst/>
              </a:prstGeom>
              <a:blipFill rotWithShape="0">
                <a:blip r:embed="rId2"/>
                <a:stretch>
                  <a:fillRect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2539612" y="5870398"/>
                <a:ext cx="4869035" cy="933397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    Each KS state contributes to N unique reductions</a:t>
                </a:r>
              </a:p>
              <a:p>
                <a:r>
                  <a:rPr lang="en-US" altLang="zh-CN" sz="1600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m:rPr>
                        <m:nor/>
                      </m:rPr>
                      <a:rPr lang="en-US" altLang="zh-CN" sz="16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𝐼𝐽</m:t>
                                </m:r>
                              </m:sub>
                            </m:s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 </m:t>
                        </m:r>
                      </m:e>
                    </m:nary>
                    <m:r>
                      <m:rPr>
                        <m:nor/>
                      </m:rPr>
                      <a:rPr lang="en-US" altLang="zh-CN" sz="1600" b="1" i="1" dirty="0">
                        <a:solidFill>
                          <a:prstClr val="black"/>
                        </a:solidFill>
                      </a:rPr>
                      <m:t>s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near</m:t>
                    </m:r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i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𝐼𝐽</m:t>
                        </m:r>
                      </m:sub>
                    </m:sSub>
                  </m:oMath>
                </a14:m>
                <a:r>
                  <a:rPr lang="en-US" altLang="zh-CN" sz="1600" dirty="0"/>
                  <a:t> = weight for points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1" i="1" dirty="0">
                        <a:solidFill>
                          <a:prstClr val="black"/>
                        </a:solidFill>
                      </a:rPr>
                      <m:t>s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near</m:t>
                    </m:r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from KS state,  </a:t>
                </a:r>
                <a:r>
                  <a:rPr lang="en-US" altLang="zh-CN" sz="1600" i="1" dirty="0"/>
                  <a:t>I</a:t>
                </a:r>
                <a:r>
                  <a:rPr lang="en-US" altLang="zh-CN" sz="1600" dirty="0"/>
                  <a:t>. </a:t>
                </a:r>
                <a:endParaRPr lang="en-US" sz="1600" i="1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2" y="5870398"/>
                <a:ext cx="4869035" cy="933397"/>
              </a:xfrm>
              <a:prstGeom prst="rect">
                <a:avLst/>
              </a:prstGeom>
              <a:blipFill rotWithShape="0">
                <a:blip r:embed="rId3"/>
                <a:stretch>
                  <a:fillRect t="-6329" b="-27215"/>
                </a:stretch>
              </a:blipFill>
              <a:ln w="285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-23559" y="1054496"/>
            <a:ext cx="1636342" cy="5012773"/>
            <a:chOff x="-23559" y="1054496"/>
            <a:chExt cx="1636342" cy="5012773"/>
          </a:xfrm>
        </p:grpSpPr>
        <p:grpSp>
          <p:nvGrpSpPr>
            <p:cNvPr id="44" name="Group 43"/>
            <p:cNvGrpSpPr/>
            <p:nvPr/>
          </p:nvGrpSpPr>
          <p:grpSpPr>
            <a:xfrm>
              <a:off x="183320" y="2005674"/>
              <a:ext cx="550799" cy="3020960"/>
              <a:chOff x="1479335" y="1987689"/>
              <a:chExt cx="550799" cy="3020960"/>
            </a:xfrm>
          </p:grpSpPr>
          <p:sp>
            <p:nvSpPr>
              <p:cNvPr id="45" name="TextBox 44"/>
              <p:cNvSpPr txBox="1"/>
              <p:nvPr/>
            </p:nvSpPr>
            <p:spPr>
              <a:xfrm rot="5400000">
                <a:off x="1587419" y="3884549"/>
                <a:ext cx="3622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1479335" y="1987689"/>
                <a:ext cx="417036" cy="417000"/>
                <a:chOff x="1535453" y="1885980"/>
                <a:chExt cx="417036" cy="417000"/>
              </a:xfrm>
            </p:grpSpPr>
            <p:sp>
              <p:nvSpPr>
                <p:cNvPr id="76" name="Cube 75"/>
                <p:cNvSpPr/>
                <p:nvPr/>
              </p:nvSpPr>
              <p:spPr>
                <a:xfrm>
                  <a:off x="1535453" y="1885980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>
                  <a:spLocks noChangeAspect="1"/>
                </p:cNvSpPr>
                <p:nvPr/>
              </p:nvSpPr>
              <p:spPr>
                <a:xfrm>
                  <a:off x="1635132" y="2013309"/>
                  <a:ext cx="182880" cy="18288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1479335" y="2650164"/>
                <a:ext cx="417036" cy="417000"/>
                <a:chOff x="1535453" y="1885980"/>
                <a:chExt cx="417036" cy="417000"/>
              </a:xfrm>
            </p:grpSpPr>
            <p:sp>
              <p:nvSpPr>
                <p:cNvPr id="74" name="Cube 73"/>
                <p:cNvSpPr/>
                <p:nvPr/>
              </p:nvSpPr>
              <p:spPr>
                <a:xfrm>
                  <a:off x="1535453" y="1885980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>
                  <a:spLocks noChangeAspect="1"/>
                </p:cNvSpPr>
                <p:nvPr/>
              </p:nvSpPr>
              <p:spPr>
                <a:xfrm>
                  <a:off x="1635132" y="2013309"/>
                  <a:ext cx="182880" cy="18288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479335" y="3275664"/>
                <a:ext cx="417036" cy="417000"/>
                <a:chOff x="1535453" y="1885980"/>
                <a:chExt cx="417036" cy="417000"/>
              </a:xfrm>
            </p:grpSpPr>
            <p:sp>
              <p:nvSpPr>
                <p:cNvPr id="68" name="Cube 67"/>
                <p:cNvSpPr/>
                <p:nvPr/>
              </p:nvSpPr>
              <p:spPr>
                <a:xfrm>
                  <a:off x="1535453" y="1885980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>
                  <a:spLocks noChangeAspect="1"/>
                </p:cNvSpPr>
                <p:nvPr/>
              </p:nvSpPr>
              <p:spPr>
                <a:xfrm>
                  <a:off x="1635132" y="2013309"/>
                  <a:ext cx="182880" cy="18288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1479335" y="4591649"/>
                <a:ext cx="417036" cy="417000"/>
                <a:chOff x="1535453" y="1885980"/>
                <a:chExt cx="417036" cy="417000"/>
              </a:xfrm>
            </p:grpSpPr>
            <p:sp>
              <p:nvSpPr>
                <p:cNvPr id="61" name="Cube 60"/>
                <p:cNvSpPr/>
                <p:nvPr/>
              </p:nvSpPr>
              <p:spPr>
                <a:xfrm>
                  <a:off x="1535453" y="1885980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>
                  <a:spLocks noChangeAspect="1"/>
                </p:cNvSpPr>
                <p:nvPr/>
              </p:nvSpPr>
              <p:spPr>
                <a:xfrm>
                  <a:off x="1635132" y="2013309"/>
                  <a:ext cx="182880" cy="18288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188315" y="2087730"/>
              <a:ext cx="443523" cy="2872546"/>
              <a:chOff x="2681172" y="2136246"/>
              <a:chExt cx="443523" cy="2872546"/>
            </a:xfrm>
          </p:grpSpPr>
          <p:sp>
            <p:nvSpPr>
              <p:cNvPr id="113" name="TextBox 112"/>
              <p:cNvSpPr txBox="1"/>
              <p:nvPr/>
            </p:nvSpPr>
            <p:spPr>
              <a:xfrm>
                <a:off x="2737161" y="2776357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737161" y="2136246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2731085" y="3407045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2681172" y="4701015"/>
                <a:ext cx="443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N</a:t>
                </a:r>
                <a:r>
                  <a:rPr lang="en-US" altLang="zh-CN" sz="1400" baseline="-25000" dirty="0">
                    <a:solidFill>
                      <a:schemeClr val="bg1"/>
                    </a:solidFill>
                  </a:rPr>
                  <a:t>KS</a:t>
                </a:r>
                <a:endParaRPr lang="en-US" sz="1400" baseline="-25000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-7276" y="5116239"/>
                  <a:ext cx="1620059" cy="9510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br>
                    <a:rPr lang="en-US" altLang="zh-CN" sz="160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a14:m>
                  <a:r>
                    <a:rPr lang="en-US" altLang="zh-CN" sz="1600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altLang="zh-CN" sz="1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276" y="5116239"/>
                  <a:ext cx="1620059" cy="95103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880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/>
            <p:cNvSpPr/>
            <p:nvPr/>
          </p:nvSpPr>
          <p:spPr>
            <a:xfrm>
              <a:off x="-23559" y="1054496"/>
              <a:ext cx="133338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/>
                <a:t>EES weighted </a:t>
              </a:r>
            </a:p>
            <a:p>
              <a:pPr algn="ctr"/>
              <a:r>
                <a:rPr lang="en-US" altLang="zh-CN" sz="1600" dirty="0"/>
                <a:t>KS states</a:t>
              </a:r>
            </a:p>
            <a:p>
              <a:pPr algn="ctr"/>
              <a:r>
                <a:rPr lang="en-US" altLang="zh-CN" sz="1600" dirty="0"/>
                <a:t>in </a:t>
              </a:r>
              <a:r>
                <a:rPr lang="en-US" altLang="zh-CN" sz="1600" b="1" i="1" dirty="0"/>
                <a:t>g</a:t>
              </a:r>
              <a:r>
                <a:rPr lang="en-US" altLang="zh-CN" sz="1600" dirty="0"/>
                <a:t>-space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7330" y="1111153"/>
            <a:ext cx="3533200" cy="4716252"/>
            <a:chOff x="547330" y="1111153"/>
            <a:chExt cx="3533200" cy="4716252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657704" y="2212712"/>
              <a:ext cx="2395789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631838" y="2876649"/>
              <a:ext cx="2395789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643133" y="3478688"/>
              <a:ext cx="2395789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643133" y="4792992"/>
              <a:ext cx="2395789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/>
            <p:cNvGrpSpPr/>
            <p:nvPr/>
          </p:nvGrpSpPr>
          <p:grpSpPr>
            <a:xfrm>
              <a:off x="3134512" y="2047264"/>
              <a:ext cx="429951" cy="2966791"/>
              <a:chOff x="6908707" y="2008172"/>
              <a:chExt cx="429951" cy="2966791"/>
            </a:xfrm>
          </p:grpSpPr>
          <p:sp>
            <p:nvSpPr>
              <p:cNvPr id="83" name="Cube 82"/>
              <p:cNvSpPr/>
              <p:nvPr/>
            </p:nvSpPr>
            <p:spPr>
              <a:xfrm>
                <a:off x="6908707" y="2008172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ube 83"/>
              <p:cNvSpPr/>
              <p:nvPr/>
            </p:nvSpPr>
            <p:spPr>
              <a:xfrm>
                <a:off x="6921622" y="256899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ube 84"/>
              <p:cNvSpPr/>
              <p:nvPr/>
            </p:nvSpPr>
            <p:spPr>
              <a:xfrm>
                <a:off x="6921622" y="316887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ube 85"/>
              <p:cNvSpPr/>
              <p:nvPr/>
            </p:nvSpPr>
            <p:spPr>
              <a:xfrm>
                <a:off x="6908707" y="455796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 rot="5400000">
              <a:off x="3226931" y="3859025"/>
              <a:ext cx="355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3140641" y="2089980"/>
              <a:ext cx="443523" cy="2891181"/>
              <a:chOff x="2681172" y="2136246"/>
              <a:chExt cx="443523" cy="2891181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2734046" y="2760320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2737161" y="2136246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2731085" y="3369487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2681172" y="4719650"/>
                <a:ext cx="443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N</a:t>
                </a:r>
                <a:r>
                  <a:rPr lang="en-US" altLang="zh-CN" sz="1400" baseline="-25000" dirty="0">
                    <a:solidFill>
                      <a:schemeClr val="bg1"/>
                    </a:solidFill>
                  </a:rPr>
                  <a:t>KS</a:t>
                </a:r>
                <a:endParaRPr lang="en-US" sz="1400" baseline="-25000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47330" y="2228057"/>
                  <a:ext cx="2605585" cy="5615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  <m:r>
                              <m:rPr>
                                <m:nor/>
                              </m:rPr>
                              <a:rPr lang="en-US" sz="1600" dirty="0"/>
                              <m:t> </m:t>
                            </m:r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,+,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0" y="2228057"/>
                  <a:ext cx="2605585" cy="56156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76090" y="5122597"/>
                  <a:ext cx="1332931" cy="7048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sz="16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600" b="1" i="1" dirty="0"/>
                          <m:t>s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090" y="5122597"/>
                  <a:ext cx="1332931" cy="70480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Rectangle 167"/>
            <p:cNvSpPr/>
            <p:nvPr/>
          </p:nvSpPr>
          <p:spPr>
            <a:xfrm>
              <a:off x="2747147" y="1111153"/>
              <a:ext cx="133338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/>
                <a:t>EES weighted </a:t>
              </a:r>
            </a:p>
            <a:p>
              <a:pPr algn="ctr"/>
              <a:r>
                <a:rPr lang="en-US" altLang="zh-CN" sz="1600" dirty="0"/>
                <a:t>KS states</a:t>
              </a:r>
            </a:p>
            <a:p>
              <a:pPr algn="ctr"/>
              <a:r>
                <a:rPr lang="en-US" altLang="zh-CN" sz="1600" dirty="0"/>
                <a:t>in </a:t>
              </a:r>
              <a:r>
                <a:rPr lang="en-US" altLang="zh-CN" sz="1600" b="1" i="1" dirty="0"/>
                <a:t>s</a:t>
              </a:r>
              <a:r>
                <a:rPr lang="en-US" altLang="zh-CN" sz="1600" dirty="0"/>
                <a:t>-space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548684" y="1128133"/>
            <a:ext cx="2778710" cy="4734953"/>
            <a:chOff x="6548684" y="1128133"/>
            <a:chExt cx="2778710" cy="4734953"/>
          </a:xfrm>
        </p:grpSpPr>
        <p:grpSp>
          <p:nvGrpSpPr>
            <p:cNvPr id="50" name="Group 49"/>
            <p:cNvGrpSpPr/>
            <p:nvPr/>
          </p:nvGrpSpPr>
          <p:grpSpPr>
            <a:xfrm>
              <a:off x="8464975" y="1993485"/>
              <a:ext cx="557721" cy="2966791"/>
              <a:chOff x="6908707" y="2008172"/>
              <a:chExt cx="557721" cy="2966791"/>
            </a:xfrm>
          </p:grpSpPr>
          <p:sp>
            <p:nvSpPr>
              <p:cNvPr id="8" name="TextBox 7"/>
              <p:cNvSpPr txBox="1"/>
              <p:nvPr/>
            </p:nvSpPr>
            <p:spPr>
              <a:xfrm rot="5400000">
                <a:off x="7027025" y="3851536"/>
                <a:ext cx="3555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6908707" y="2008172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ube 29"/>
              <p:cNvSpPr/>
              <p:nvPr/>
            </p:nvSpPr>
            <p:spPr>
              <a:xfrm>
                <a:off x="6921622" y="256899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ube 30"/>
              <p:cNvSpPr/>
              <p:nvPr/>
            </p:nvSpPr>
            <p:spPr>
              <a:xfrm>
                <a:off x="6921622" y="316887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6908707" y="455796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6987319" y="2135959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7180724" y="2686053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6974431" y="3386094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7180724" y="4840053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flipV="1">
              <a:off x="6618135" y="2243801"/>
              <a:ext cx="1809497" cy="43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6548684" y="2375591"/>
              <a:ext cx="19820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</a:t>
              </a:r>
              <a:r>
                <a:rPr lang="en-US" altLang="zh-CN" sz="1600" dirty="0"/>
                <a:t>-Spline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interpolation</a:t>
              </a:r>
              <a:endParaRPr lang="en-US" sz="1600" dirty="0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6634942" y="2808557"/>
              <a:ext cx="1809497" cy="43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6645540" y="3427168"/>
              <a:ext cx="1809497" cy="43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6628611" y="4804190"/>
              <a:ext cx="1809497" cy="43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/>
            <p:cNvGrpSpPr/>
            <p:nvPr/>
          </p:nvGrpSpPr>
          <p:grpSpPr>
            <a:xfrm>
              <a:off x="8450317" y="2019386"/>
              <a:ext cx="449666" cy="2947414"/>
              <a:chOff x="2686725" y="2135613"/>
              <a:chExt cx="449666" cy="2947414"/>
            </a:xfrm>
          </p:grpSpPr>
          <p:sp>
            <p:nvSpPr>
              <p:cNvPr id="164" name="TextBox 163"/>
              <p:cNvSpPr txBox="1"/>
              <p:nvPr/>
            </p:nvSpPr>
            <p:spPr>
              <a:xfrm>
                <a:off x="2892143" y="2699323"/>
                <a:ext cx="216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2704941" y="2135613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686725" y="3395971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2924259" y="4847065"/>
                <a:ext cx="212132" cy="2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aseline="-25000" dirty="0">
                    <a:solidFill>
                      <a:schemeClr val="bg1"/>
                    </a:solidFill>
                  </a:rPr>
                  <a:t>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7811923" y="5173474"/>
                  <a:ext cx="1331933" cy="6896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sz="1600" i="1" dirty="0">
                      <a:latin typeface="Cambria Math" panose="02040503050406030204" pitchFamily="18" charset="0"/>
                    </a:rPr>
                    <a:t>,</a:t>
                  </a:r>
                  <a:br>
                    <a:rPr lang="en-US" altLang="zh-CN" sz="1600" i="1" dirty="0">
                      <a:latin typeface="Cambria Math" panose="020405030504060302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i="1" dirty="0">
                            <a:solidFill>
                              <a:prstClr val="black"/>
                            </a:solidFill>
                          </a:rPr>
                          <m:t>f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1600" i="1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1923" y="5173474"/>
                  <a:ext cx="1331933" cy="68961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/>
            <p:cNvSpPr/>
            <p:nvPr/>
          </p:nvSpPr>
          <p:spPr>
            <a:xfrm>
              <a:off x="7573239" y="1128133"/>
              <a:ext cx="1754155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/>
                <a:t>EES interpolated </a:t>
              </a:r>
            </a:p>
            <a:p>
              <a:pPr algn="ctr"/>
              <a:r>
                <a:rPr lang="en-US" altLang="zh-CN" sz="1600" dirty="0"/>
                <a:t>PAW 1 density</a:t>
              </a:r>
            </a:p>
            <a:p>
              <a:pPr algn="ctr"/>
              <a:r>
                <a:rPr lang="en-US" altLang="zh-CN" sz="1600" dirty="0"/>
                <a:t>around each J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00628" y="1128934"/>
            <a:ext cx="3944501" cy="4716072"/>
            <a:chOff x="3500628" y="1128934"/>
            <a:chExt cx="3944501" cy="4716072"/>
          </a:xfrm>
        </p:grpSpPr>
        <p:grpSp>
          <p:nvGrpSpPr>
            <p:cNvPr id="53" name="Group 52"/>
            <p:cNvGrpSpPr/>
            <p:nvPr/>
          </p:nvGrpSpPr>
          <p:grpSpPr>
            <a:xfrm>
              <a:off x="6128712" y="2047264"/>
              <a:ext cx="557721" cy="2966791"/>
              <a:chOff x="6908707" y="2008172"/>
              <a:chExt cx="557721" cy="2966791"/>
            </a:xfrm>
          </p:grpSpPr>
          <p:sp>
            <p:nvSpPr>
              <p:cNvPr id="54" name="TextBox 53"/>
              <p:cNvSpPr txBox="1"/>
              <p:nvPr/>
            </p:nvSpPr>
            <p:spPr>
              <a:xfrm rot="5400000">
                <a:off x="7027025" y="3851536"/>
                <a:ext cx="3555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6924076" y="2008172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6921622" y="256899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6921622" y="316887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Cube 57"/>
              <p:cNvSpPr/>
              <p:nvPr/>
            </p:nvSpPr>
            <p:spPr>
              <a:xfrm>
                <a:off x="6908707" y="455796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Cube 62"/>
            <p:cNvSpPr>
              <a:spLocks noChangeAspect="1"/>
            </p:cNvSpPr>
            <p:nvPr/>
          </p:nvSpPr>
          <p:spPr>
            <a:xfrm>
              <a:off x="6162632" y="2121272"/>
              <a:ext cx="137160" cy="13716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/>
            <p:cNvSpPr>
              <a:spLocks noChangeAspect="1"/>
            </p:cNvSpPr>
            <p:nvPr/>
          </p:nvSpPr>
          <p:spPr>
            <a:xfrm>
              <a:off x="6325428" y="2671366"/>
              <a:ext cx="137160" cy="13716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/>
            <p:cNvSpPr>
              <a:spLocks noChangeAspect="1"/>
            </p:cNvSpPr>
            <p:nvPr/>
          </p:nvSpPr>
          <p:spPr>
            <a:xfrm>
              <a:off x="6144081" y="3378994"/>
              <a:ext cx="137160" cy="13716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/>
            <p:cNvSpPr>
              <a:spLocks noChangeAspect="1"/>
            </p:cNvSpPr>
            <p:nvPr/>
          </p:nvSpPr>
          <p:spPr>
            <a:xfrm>
              <a:off x="6335824" y="4825366"/>
              <a:ext cx="137160" cy="13716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3" idx="5"/>
              <a:endCxn id="63" idx="2"/>
            </p:cNvCxnSpPr>
            <p:nvPr/>
          </p:nvCxnSpPr>
          <p:spPr>
            <a:xfrm>
              <a:off x="3551548" y="2203639"/>
              <a:ext cx="2611084" cy="335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4" idx="5"/>
              <a:endCxn id="63" idx="3"/>
            </p:cNvCxnSpPr>
            <p:nvPr/>
          </p:nvCxnSpPr>
          <p:spPr>
            <a:xfrm flipV="1">
              <a:off x="3564463" y="2258432"/>
              <a:ext cx="2649604" cy="50602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5" idx="5"/>
              <a:endCxn id="63" idx="3"/>
            </p:cNvCxnSpPr>
            <p:nvPr/>
          </p:nvCxnSpPr>
          <p:spPr>
            <a:xfrm flipV="1">
              <a:off x="3564463" y="2258432"/>
              <a:ext cx="2649604" cy="110590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564463" y="2224207"/>
              <a:ext cx="2572209" cy="247728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3622817" y="1875706"/>
              <a:ext cx="2616644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r</a:t>
              </a:r>
              <a:r>
                <a:rPr lang="en-US" sz="1600" dirty="0"/>
                <a:t>eductions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b="1" i="1" dirty="0"/>
                <a:t>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around</a:t>
              </a:r>
              <a:r>
                <a:rPr lang="zh-CN" altLang="en-US" sz="1600" dirty="0"/>
                <a:t> </a:t>
              </a:r>
              <a:r>
                <a:rPr lang="en-US" altLang="zh-CN" sz="1600" i="1" dirty="0"/>
                <a:t>J=1</a:t>
              </a:r>
              <a:endParaRPr lang="en-US" sz="1600" i="1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500628" y="4840193"/>
              <a:ext cx="2730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r</a:t>
              </a:r>
              <a:r>
                <a:rPr lang="en-US" sz="1600" dirty="0"/>
                <a:t>eductions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b="1" i="1" dirty="0"/>
                <a:t>s</a:t>
              </a:r>
              <a:r>
                <a:rPr lang="zh-CN" altLang="en-US" sz="1600" b="1" i="1" dirty="0"/>
                <a:t> </a:t>
              </a:r>
              <a:r>
                <a:rPr lang="en-US" altLang="zh-CN" sz="1600" dirty="0"/>
                <a:t>around</a:t>
              </a:r>
              <a:r>
                <a:rPr lang="zh-CN" altLang="en-US" sz="1600" dirty="0"/>
                <a:t> </a:t>
              </a:r>
              <a:r>
                <a:rPr lang="en-US" altLang="zh-CN" sz="1600" i="1" dirty="0"/>
                <a:t>J=N</a:t>
              </a:r>
              <a:endParaRPr lang="en-US" sz="1600" i="1" dirty="0"/>
            </a:p>
          </p:txBody>
        </p:sp>
        <p:cxnSp>
          <p:nvCxnSpPr>
            <p:cNvPr id="107" name="Straight Arrow Connector 106"/>
            <p:cNvCxnSpPr>
              <a:endCxn id="58" idx="2"/>
            </p:cNvCxnSpPr>
            <p:nvPr/>
          </p:nvCxnSpPr>
          <p:spPr>
            <a:xfrm>
              <a:off x="3532680" y="2212503"/>
              <a:ext cx="2596032" cy="2645177"/>
            </a:xfrm>
            <a:prstGeom prst="straightConnector1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84" idx="5"/>
            </p:cNvCxnSpPr>
            <p:nvPr/>
          </p:nvCxnSpPr>
          <p:spPr>
            <a:xfrm>
              <a:off x="3564463" y="2764460"/>
              <a:ext cx="2517729" cy="2093220"/>
            </a:xfrm>
            <a:prstGeom prst="straightConnector1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3546491" y="3374305"/>
              <a:ext cx="2545381" cy="1465888"/>
            </a:xfrm>
            <a:prstGeom prst="straightConnector1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>
              <a:off x="3574575" y="4851097"/>
              <a:ext cx="2530767" cy="11731"/>
            </a:xfrm>
            <a:prstGeom prst="straightConnector1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4219403" y="2182234"/>
              <a:ext cx="481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Cambria" panose="02040503050406030204" pitchFamily="18" charset="0"/>
                </a:rPr>
                <a:t>Z</a:t>
              </a:r>
              <a:r>
                <a:rPr lang="en-US" sz="1600" i="1" baseline="-25000" dirty="0">
                  <a:latin typeface="Cambria" panose="02040503050406030204" pitchFamily="18" charset="0"/>
                </a:rPr>
                <a:t>11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453061" y="2534490"/>
              <a:ext cx="537331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Cambria" panose="02040503050406030204" pitchFamily="18" charset="0"/>
                </a:rPr>
                <a:t>Z</a:t>
              </a:r>
              <a:r>
                <a:rPr lang="en-US" sz="1600" i="1" baseline="-25000" dirty="0">
                  <a:latin typeface="Cambria" panose="02040503050406030204" pitchFamily="18" charset="0"/>
                </a:rPr>
                <a:t>21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675627" y="2828703"/>
              <a:ext cx="587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Cambria" panose="02040503050406030204" pitchFamily="18" charset="0"/>
                </a:rPr>
                <a:t>Z</a:t>
              </a:r>
              <a:r>
                <a:rPr lang="en-US" sz="1600" i="1" baseline="-25000" dirty="0">
                  <a:latin typeface="Cambria" panose="02040503050406030204" pitchFamily="18" charset="0"/>
                </a:rPr>
                <a:t>31</a:t>
              </a: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6095430" y="2052649"/>
              <a:ext cx="431450" cy="2919536"/>
              <a:chOff x="2704941" y="2163491"/>
              <a:chExt cx="431450" cy="2919536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2892143" y="2699323"/>
                <a:ext cx="216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2746183" y="2163491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2704941" y="3414343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2924259" y="4847065"/>
                <a:ext cx="212132" cy="2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aseline="-25000" dirty="0">
                    <a:solidFill>
                      <a:schemeClr val="bg1"/>
                    </a:solidFill>
                  </a:rPr>
                  <a:t>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5670412" y="5086850"/>
                  <a:ext cx="1774717" cy="7581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:r>
                    <a:rPr lang="en-US" altLang="zh-CN" sz="1600" dirty="0"/>
                    <a:t>   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16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br>
                    <a:rPr lang="en-US" altLang="zh-CN" sz="1600" b="1" i="1" dirty="0">
                      <a:latin typeface="Cambria Math" panose="020405030504060302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16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altLang="zh-CN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b="1" i="1" dirty="0">
                            <a:solidFill>
                              <a:prstClr val="black"/>
                            </a:solidFill>
                          </a:rPr>
                          <m:t>s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near</m:t>
                        </m:r>
                        <m:r>
                          <a:rPr lang="en-US" altLang="zh-CN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1600" i="1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412" y="5086850"/>
                  <a:ext cx="1774717" cy="758156"/>
                </a:xfrm>
                <a:prstGeom prst="rect">
                  <a:avLst/>
                </a:prstGeom>
                <a:blipFill>
                  <a:blip r:embed="rId9"/>
                  <a:stretch>
                    <a:fillRect b="-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5653449" y="1128934"/>
              <a:ext cx="14887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/>
                <a:t>EES weighted </a:t>
              </a:r>
            </a:p>
            <a:p>
              <a:pPr algn="ctr"/>
              <a:r>
                <a:rPr lang="en-US" altLang="zh-CN" sz="1600" dirty="0"/>
                <a:t>KS states</a:t>
              </a:r>
              <a:br>
                <a:rPr lang="en-US" altLang="zh-CN" sz="1600" dirty="0"/>
              </a:br>
              <a:r>
                <a:rPr lang="en-US" altLang="zh-CN" sz="1600" dirty="0"/>
                <a:t>around </a:t>
              </a:r>
              <a:r>
                <a:rPr lang="en-US" altLang="zh-CN" sz="1600" i="1" dirty="0"/>
                <a:t>J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/>
                <p:cNvSpPr txBox="1"/>
                <p:nvPr/>
              </p:nvSpPr>
              <p:spPr>
                <a:xfrm>
                  <a:off x="4979804" y="3264298"/>
                  <a:ext cx="587472" cy="369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KS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i="1" baseline="-25000" dirty="0"/>
                </a:p>
              </p:txBody>
            </p:sp>
          </mc:Choice>
          <mc:Fallback xmlns="">
            <p:sp>
              <p:nvSpPr>
                <p:cNvPr id="169" name="TextBox 1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9804" y="3264298"/>
                  <a:ext cx="587472" cy="36946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72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854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7971" b="24568"/>
          <a:stretch>
            <a:fillRect/>
          </a:stretch>
        </p:blipFill>
        <p:spPr bwMode="auto">
          <a:xfrm>
            <a:off x="679927" y="972604"/>
            <a:ext cx="2664188" cy="236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86151" y="-81654"/>
            <a:ext cx="906378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b="1" dirty="0">
                <a:latin typeface="Times New Roman" panose="02020603050405020304" pitchFamily="18" charset="0"/>
              </a:rPr>
              <a:t>Goal : </a:t>
            </a:r>
            <a:r>
              <a:rPr lang="en-US" altLang="en-US" sz="3000" dirty="0">
                <a:latin typeface="Times New Roman" panose="02020603050405020304" pitchFamily="18" charset="0"/>
              </a:rPr>
              <a:t>The accurate treatment of complex heterogeneous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Times New Roman" panose="02020603050405020304" pitchFamily="18" charset="0"/>
              </a:rPr>
              <a:t>            systems to discern emergent and new physics</a:t>
            </a:r>
          </a:p>
        </p:txBody>
      </p:sp>
      <p:sp>
        <p:nvSpPr>
          <p:cNvPr id="13316" name="Rectangle 8"/>
          <p:cNvSpPr>
            <a:spLocks noChangeArrowheads="1"/>
          </p:cNvSpPr>
          <p:nvPr/>
        </p:nvSpPr>
        <p:spPr bwMode="auto">
          <a:xfrm>
            <a:off x="6064250" y="3581400"/>
            <a:ext cx="723900" cy="155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317" name="Rectangle 9"/>
          <p:cNvSpPr>
            <a:spLocks noChangeArrowheads="1"/>
          </p:cNvSpPr>
          <p:nvPr/>
        </p:nvSpPr>
        <p:spPr bwMode="auto">
          <a:xfrm>
            <a:off x="6515100" y="3581400"/>
            <a:ext cx="1301750" cy="2587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318" name="Rectangle 11"/>
          <p:cNvSpPr>
            <a:spLocks noChangeArrowheads="1"/>
          </p:cNvSpPr>
          <p:nvPr/>
        </p:nvSpPr>
        <p:spPr bwMode="auto">
          <a:xfrm>
            <a:off x="4827588" y="4238625"/>
            <a:ext cx="795337" cy="3127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319" name="Rectangle 13"/>
          <p:cNvSpPr>
            <a:spLocks noChangeArrowheads="1"/>
          </p:cNvSpPr>
          <p:nvPr/>
        </p:nvSpPr>
        <p:spPr bwMode="auto">
          <a:xfrm>
            <a:off x="6643688" y="3783013"/>
            <a:ext cx="144462" cy="155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320" name="Rectangle 14"/>
          <p:cNvSpPr>
            <a:spLocks noChangeArrowheads="1"/>
          </p:cNvSpPr>
          <p:nvPr/>
        </p:nvSpPr>
        <p:spPr bwMode="auto">
          <a:xfrm>
            <a:off x="6916738" y="3783013"/>
            <a:ext cx="146050" cy="155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321" name="Rectangle 43"/>
          <p:cNvSpPr>
            <a:spLocks noChangeArrowheads="1"/>
          </p:cNvSpPr>
          <p:nvPr/>
        </p:nvSpPr>
        <p:spPr bwMode="auto">
          <a:xfrm>
            <a:off x="6010275" y="4743450"/>
            <a:ext cx="539750" cy="3524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322" name="Rectangle 44"/>
          <p:cNvSpPr>
            <a:spLocks noChangeArrowheads="1"/>
          </p:cNvSpPr>
          <p:nvPr/>
        </p:nvSpPr>
        <p:spPr bwMode="auto">
          <a:xfrm>
            <a:off x="5586759" y="6149975"/>
            <a:ext cx="615950" cy="149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pitchFamily="-6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33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98" y="3394102"/>
            <a:ext cx="4120286" cy="17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25" name="Group 58"/>
          <p:cNvGrpSpPr>
            <a:grpSpLocks/>
          </p:cNvGrpSpPr>
          <p:nvPr/>
        </p:nvGrpSpPr>
        <p:grpSpPr bwMode="auto">
          <a:xfrm>
            <a:off x="5582854" y="1105540"/>
            <a:ext cx="2706751" cy="2069785"/>
            <a:chOff x="4080" y="2784"/>
            <a:chExt cx="1680" cy="1200"/>
          </a:xfrm>
        </p:grpSpPr>
        <p:sp>
          <p:nvSpPr>
            <p:cNvPr id="13327" name="Rectangle 45"/>
            <p:cNvSpPr>
              <a:spLocks noChangeArrowheads="1"/>
            </p:cNvSpPr>
            <p:nvPr/>
          </p:nvSpPr>
          <p:spPr bwMode="auto">
            <a:xfrm>
              <a:off x="5001" y="2988"/>
              <a:ext cx="358" cy="2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3328" name="Rectangle 46"/>
            <p:cNvSpPr>
              <a:spLocks noChangeArrowheads="1"/>
            </p:cNvSpPr>
            <p:nvPr/>
          </p:nvSpPr>
          <p:spPr bwMode="auto">
            <a:xfrm>
              <a:off x="4982" y="3672"/>
              <a:ext cx="438" cy="22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pic>
          <p:nvPicPr>
            <p:cNvPr id="13330" name="Picture 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" t="3229" r="7385" b="15588"/>
            <a:stretch/>
          </p:blipFill>
          <p:spPr bwMode="auto">
            <a:xfrm>
              <a:off x="4080" y="2784"/>
              <a:ext cx="1680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91FCFF9-9939-48DA-A4DB-88DD41EE0CAF}"/>
              </a:ext>
            </a:extLst>
          </p:cNvPr>
          <p:cNvGrpSpPr/>
          <p:nvPr/>
        </p:nvGrpSpPr>
        <p:grpSpPr>
          <a:xfrm>
            <a:off x="5730081" y="3275366"/>
            <a:ext cx="2871788" cy="2410289"/>
            <a:chOff x="5280025" y="4306573"/>
            <a:chExt cx="2871788" cy="2410289"/>
          </a:xfrm>
        </p:grpSpPr>
        <p:grpSp>
          <p:nvGrpSpPr>
            <p:cNvPr id="13323" name="Group 48"/>
            <p:cNvGrpSpPr>
              <a:grpSpLocks/>
            </p:cNvGrpSpPr>
            <p:nvPr/>
          </p:nvGrpSpPr>
          <p:grpSpPr bwMode="auto">
            <a:xfrm>
              <a:off x="5280025" y="4480074"/>
              <a:ext cx="2871788" cy="2236788"/>
              <a:chOff x="793" y="709"/>
              <a:chExt cx="4037" cy="2812"/>
            </a:xfrm>
          </p:grpSpPr>
          <p:pic>
            <p:nvPicPr>
              <p:cNvPr id="13332" name="Picture 49" descr="aSi_solarce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" y="709"/>
                <a:ext cx="3992" cy="2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33" name="Rectangle 50"/>
              <p:cNvSpPr>
                <a:spLocks noChangeArrowheads="1"/>
              </p:cNvSpPr>
              <p:nvPr/>
            </p:nvSpPr>
            <p:spPr bwMode="auto">
              <a:xfrm>
                <a:off x="889" y="1434"/>
                <a:ext cx="948" cy="43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34" name="Rectangle 51"/>
              <p:cNvSpPr>
                <a:spLocks noChangeArrowheads="1"/>
              </p:cNvSpPr>
              <p:nvPr/>
            </p:nvSpPr>
            <p:spPr bwMode="auto">
              <a:xfrm>
                <a:off x="793" y="2966"/>
                <a:ext cx="1083" cy="1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35" name="Rectangle 52"/>
              <p:cNvSpPr>
                <a:spLocks noChangeArrowheads="1"/>
              </p:cNvSpPr>
              <p:nvPr/>
            </p:nvSpPr>
            <p:spPr bwMode="auto">
              <a:xfrm>
                <a:off x="3651" y="1434"/>
                <a:ext cx="998" cy="43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36" name="Rectangle 53"/>
              <p:cNvSpPr>
                <a:spLocks noChangeArrowheads="1"/>
              </p:cNvSpPr>
              <p:nvPr/>
            </p:nvSpPr>
            <p:spPr bwMode="auto">
              <a:xfrm>
                <a:off x="3606" y="2592"/>
                <a:ext cx="1224" cy="43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37" name="Rectangle 54"/>
              <p:cNvSpPr>
                <a:spLocks noChangeArrowheads="1"/>
              </p:cNvSpPr>
              <p:nvPr/>
            </p:nvSpPr>
            <p:spPr bwMode="auto">
              <a:xfrm>
                <a:off x="3470" y="3070"/>
                <a:ext cx="1224" cy="43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Osaka" pitchFamily="-60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6162746" y="4306573"/>
              <a:ext cx="107433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6AF00"/>
                  </a:solidFill>
                  <a:latin typeface="Monotype Corsiva" panose="03010101010201010101" pitchFamily="66" charset="0"/>
                </a:rPr>
                <a:t>Light in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38E9C3-2398-4D14-BDC5-5CD0D21C6618}"/>
              </a:ext>
            </a:extLst>
          </p:cNvPr>
          <p:cNvGrpSpPr/>
          <p:nvPr/>
        </p:nvGrpSpPr>
        <p:grpSpPr>
          <a:xfrm>
            <a:off x="1995632" y="5486400"/>
            <a:ext cx="3015442" cy="1321374"/>
            <a:chOff x="1967731" y="4610134"/>
            <a:chExt cx="4175376" cy="20954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375710-DB20-45A0-BD11-FB5C5D282FCF}"/>
                </a:ext>
              </a:extLst>
            </p:cNvPr>
            <p:cNvSpPr txBox="1"/>
            <p:nvPr/>
          </p:nvSpPr>
          <p:spPr>
            <a:xfrm>
              <a:off x="3274637" y="4610134"/>
              <a:ext cx="1656282" cy="634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827C4"/>
                  </a:solidFill>
                </a:rPr>
                <a:t>Hardware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2BC8E5-E79A-4C54-B985-C145C39142EE}"/>
                </a:ext>
              </a:extLst>
            </p:cNvPr>
            <p:cNvSpPr txBox="1"/>
            <p:nvPr/>
          </p:nvSpPr>
          <p:spPr>
            <a:xfrm>
              <a:off x="1967731" y="5922018"/>
              <a:ext cx="1536422" cy="634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827C4"/>
                  </a:solidFill>
                </a:rPr>
                <a:t>Software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C87251-D934-408D-835F-1131927680A3}"/>
                </a:ext>
              </a:extLst>
            </p:cNvPr>
            <p:cNvSpPr txBox="1"/>
            <p:nvPr/>
          </p:nvSpPr>
          <p:spPr>
            <a:xfrm>
              <a:off x="4646638" y="5931504"/>
              <a:ext cx="1496469" cy="634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827C4"/>
                  </a:solidFill>
                </a:rPr>
                <a:t>Methods</a:t>
              </a:r>
            </a:p>
          </p:txBody>
        </p:sp>
        <p:sp>
          <p:nvSpPr>
            <p:cNvPr id="30" name="Curved Right Arrow 12">
              <a:extLst>
                <a:ext uri="{FF2B5EF4-FFF2-40B4-BE49-F238E27FC236}">
                  <a16:creationId xmlns:a16="http://schemas.microsoft.com/office/drawing/2014/main" id="{05BD42DA-8E12-4BE7-B999-121844E60289}"/>
                </a:ext>
              </a:extLst>
            </p:cNvPr>
            <p:cNvSpPr/>
            <p:nvPr/>
          </p:nvSpPr>
          <p:spPr>
            <a:xfrm rot="894411">
              <a:off x="2430022" y="4834972"/>
              <a:ext cx="494810" cy="1197757"/>
            </a:xfrm>
            <a:prstGeom prst="curved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urved Right Arrow 13">
              <a:extLst>
                <a:ext uri="{FF2B5EF4-FFF2-40B4-BE49-F238E27FC236}">
                  <a16:creationId xmlns:a16="http://schemas.microsoft.com/office/drawing/2014/main" id="{A552BE86-1EC5-4250-82F8-85BC1C512D1B}"/>
                </a:ext>
              </a:extLst>
            </p:cNvPr>
            <p:cNvSpPr/>
            <p:nvPr/>
          </p:nvSpPr>
          <p:spPr>
            <a:xfrm rot="19950526" flipH="1" flipV="1">
              <a:off x="5320083" y="4647800"/>
              <a:ext cx="466651" cy="1318148"/>
            </a:xfrm>
            <a:prstGeom prst="curved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Curved Right Arrow 14">
              <a:extLst>
                <a:ext uri="{FF2B5EF4-FFF2-40B4-BE49-F238E27FC236}">
                  <a16:creationId xmlns:a16="http://schemas.microsoft.com/office/drawing/2014/main" id="{489A7CD1-6D9A-4445-8273-0A91E0FDDE5F}"/>
                </a:ext>
              </a:extLst>
            </p:cNvPr>
            <p:cNvSpPr/>
            <p:nvPr/>
          </p:nvSpPr>
          <p:spPr>
            <a:xfrm rot="16200000">
              <a:off x="3896709" y="5893679"/>
              <a:ext cx="345286" cy="1132456"/>
            </a:xfrm>
            <a:prstGeom prst="curved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9B6B881-F603-4015-A21F-25A0C2BF99F3}"/>
                </a:ext>
              </a:extLst>
            </p:cNvPr>
            <p:cNvSpPr/>
            <p:nvPr/>
          </p:nvSpPr>
          <p:spPr>
            <a:xfrm>
              <a:off x="1981200" y="4648200"/>
              <a:ext cx="4114947" cy="2057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5BC9311-F4CB-4E43-A9E2-818C4905C3B0}"/>
              </a:ext>
            </a:extLst>
          </p:cNvPr>
          <p:cNvSpPr txBox="1"/>
          <p:nvPr/>
        </p:nvSpPr>
        <p:spPr>
          <a:xfrm>
            <a:off x="2919756" y="5836542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solidFill>
                <a:srgbClr val="0827C4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62630-0184-459A-91A7-A55826E81F8F}"/>
              </a:ext>
            </a:extLst>
          </p:cNvPr>
          <p:cNvSpPr txBox="1"/>
          <p:nvPr/>
        </p:nvSpPr>
        <p:spPr>
          <a:xfrm>
            <a:off x="2537477" y="5759086"/>
            <a:ext cx="2060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/>
              <a:t>Scientific Insight </a:t>
            </a:r>
          </a:p>
          <a:p>
            <a:pPr algn="ctr"/>
            <a:r>
              <a:rPr lang="en-US" sz="2000" b="1" i="1" dirty="0"/>
              <a:t>From Modeling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9A95C4-6235-46D6-9573-C5C11389676E}"/>
              </a:ext>
            </a:extLst>
          </p:cNvPr>
          <p:cNvSpPr txBox="1"/>
          <p:nvPr/>
        </p:nvSpPr>
        <p:spPr>
          <a:xfrm>
            <a:off x="4982144" y="5727227"/>
            <a:ext cx="1742913" cy="92333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0033CC"/>
                </a:solidFill>
              </a:rPr>
              <a:t>Physics-based</a:t>
            </a:r>
            <a:br>
              <a:rPr lang="en-US" i="1" dirty="0">
                <a:solidFill>
                  <a:srgbClr val="0033CC"/>
                </a:solidFill>
              </a:rPr>
            </a:br>
            <a:r>
              <a:rPr lang="en-US" i="1" dirty="0">
                <a:solidFill>
                  <a:srgbClr val="0033CC"/>
                </a:solidFill>
              </a:rPr>
              <a:t>solutions for</a:t>
            </a:r>
            <a:br>
              <a:rPr lang="en-US" i="1" dirty="0">
                <a:solidFill>
                  <a:srgbClr val="0033CC"/>
                </a:solidFill>
              </a:rPr>
            </a:br>
            <a:r>
              <a:rPr lang="en-US" i="1" dirty="0">
                <a:solidFill>
                  <a:srgbClr val="0033CC"/>
                </a:solidFill>
              </a:rPr>
              <a:t>complex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043DEA-B6FC-41BA-B943-3B3B72C413BD}"/>
              </a:ext>
            </a:extLst>
          </p:cNvPr>
          <p:cNvSpPr/>
          <p:nvPr/>
        </p:nvSpPr>
        <p:spPr>
          <a:xfrm>
            <a:off x="-13598" y="5852147"/>
            <a:ext cx="20256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 Approach: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25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2" y="18782"/>
            <a:ext cx="90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solidFill>
                  <a:srgbClr val="0000CC"/>
                </a:solidFill>
              </a:rPr>
              <a:t>Grand Challenge Application</a:t>
            </a:r>
            <a:r>
              <a:rPr lang="en-US" sz="2800" dirty="0">
                <a:solidFill>
                  <a:srgbClr val="0000CC"/>
                </a:solidFill>
              </a:rPr>
              <a:t>: Perovskite solar cells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3735" y="3432663"/>
            <a:ext cx="4948714" cy="3336926"/>
            <a:chOff x="113735" y="3432663"/>
            <a:chExt cx="4948714" cy="3336926"/>
          </a:xfrm>
        </p:grpSpPr>
        <p:sp>
          <p:nvSpPr>
            <p:cNvPr id="8" name="TextBox 7"/>
            <p:cNvSpPr txBox="1"/>
            <p:nvPr/>
          </p:nvSpPr>
          <p:spPr>
            <a:xfrm>
              <a:off x="372898" y="3432663"/>
              <a:ext cx="11805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</a:rPr>
                <a:t>MAI-term.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17388" y="3432663"/>
              <a:ext cx="13010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</a:rPr>
                <a:t>PbI</a:t>
              </a:r>
              <a:r>
                <a:rPr lang="en-US" b="1" baseline="-25000" dirty="0">
                  <a:solidFill>
                    <a:srgbClr val="0000CC"/>
                  </a:solidFill>
                </a:rPr>
                <a:t>2</a:t>
              </a:r>
              <a:r>
                <a:rPr lang="en-US" b="1" dirty="0">
                  <a:solidFill>
                    <a:srgbClr val="0000CC"/>
                  </a:solidFill>
                </a:rPr>
                <a:t>-defect.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44791" y="3432663"/>
              <a:ext cx="11824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</a:rPr>
                <a:t>PbI</a:t>
              </a:r>
              <a:r>
                <a:rPr lang="en-US" b="1" baseline="-25000" dirty="0">
                  <a:solidFill>
                    <a:srgbClr val="0000CC"/>
                  </a:solidFill>
                </a:rPr>
                <a:t>2</a:t>
              </a:r>
              <a:r>
                <a:rPr lang="en-US" b="1" dirty="0">
                  <a:solidFill>
                    <a:srgbClr val="0000CC"/>
                  </a:solidFill>
                </a:rPr>
                <a:t>-term.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8"/>
            <a:stretch/>
          </p:blipFill>
          <p:spPr bwMode="auto">
            <a:xfrm>
              <a:off x="113735" y="3758184"/>
              <a:ext cx="4948714" cy="301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6422847" y="585213"/>
            <a:ext cx="27996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C"/>
                </a:solidFill>
              </a:rPr>
              <a:t>Pros: </a:t>
            </a:r>
          </a:p>
          <a:p>
            <a:r>
              <a:rPr lang="en-US" dirty="0"/>
              <a:t>      High eff., low cost,    </a:t>
            </a:r>
            <a:br>
              <a:rPr lang="en-US" dirty="0"/>
            </a:br>
            <a:r>
              <a:rPr lang="en-US" dirty="0"/>
              <a:t>      tunable band gap (ABX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C"/>
                </a:solidFill>
              </a:rPr>
              <a:t>Cons:</a:t>
            </a:r>
          </a:p>
          <a:p>
            <a:r>
              <a:rPr lang="en-US" dirty="0"/>
              <a:t>     Instability: water, air, </a:t>
            </a:r>
            <a:br>
              <a:rPr lang="en-US" dirty="0"/>
            </a:br>
            <a:r>
              <a:rPr lang="en-US" dirty="0"/>
              <a:t>     light, interface … &amp;</a:t>
            </a:r>
          </a:p>
          <a:p>
            <a:r>
              <a:rPr lang="en-US" dirty="0"/>
              <a:t>     toxic compounds.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331" y="555050"/>
            <a:ext cx="1487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CH</a:t>
            </a:r>
            <a:r>
              <a:rPr lang="en-US" sz="2000" b="1" baseline="-25000" dirty="0">
                <a:solidFill>
                  <a:srgbClr val="0000CC"/>
                </a:solidFill>
              </a:rPr>
              <a:t>3</a:t>
            </a:r>
            <a:r>
              <a:rPr lang="en-US" sz="2000" b="1" dirty="0">
                <a:solidFill>
                  <a:srgbClr val="0000CC"/>
                </a:solidFill>
              </a:rPr>
              <a:t>NH</a:t>
            </a:r>
            <a:r>
              <a:rPr lang="en-US" sz="2000" b="1" baseline="-25000" dirty="0">
                <a:solidFill>
                  <a:srgbClr val="0000CC"/>
                </a:solidFill>
              </a:rPr>
              <a:t>3</a:t>
            </a:r>
            <a:r>
              <a:rPr lang="en-US" sz="2000" b="1" dirty="0">
                <a:solidFill>
                  <a:srgbClr val="0000CC"/>
                </a:solidFill>
              </a:rPr>
              <a:t>PbX</a:t>
            </a:r>
            <a:r>
              <a:rPr lang="en-US" sz="2000" b="1" baseline="-25000" dirty="0">
                <a:solidFill>
                  <a:srgbClr val="0000CC"/>
                </a:solidFill>
              </a:rPr>
              <a:t>3</a:t>
            </a:r>
            <a:endParaRPr lang="en-US" sz="2000" b="1" dirty="0">
              <a:solidFill>
                <a:srgbClr val="0000CC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090166" y="2616538"/>
            <a:ext cx="3994886" cy="4231179"/>
            <a:chOff x="5090166" y="2616538"/>
            <a:chExt cx="3994886" cy="4231179"/>
          </a:xfrm>
        </p:grpSpPr>
        <p:sp>
          <p:nvSpPr>
            <p:cNvPr id="7" name="Down Arrow 6"/>
            <p:cNvSpPr/>
            <p:nvPr/>
          </p:nvSpPr>
          <p:spPr>
            <a:xfrm>
              <a:off x="7294227" y="2616538"/>
              <a:ext cx="149338" cy="96887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65369" y="2754135"/>
              <a:ext cx="1412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33CC"/>
                  </a:solidFill>
                </a:rPr>
                <a:t>PAW in </a:t>
              </a:r>
              <a:r>
                <a:rPr lang="en-US" sz="2000" b="1" dirty="0" err="1">
                  <a:solidFill>
                    <a:srgbClr val="0033CC"/>
                  </a:solidFill>
                </a:rPr>
                <a:t>OpenAtom</a:t>
              </a:r>
              <a:endParaRPr lang="en-US" sz="2000" b="1" dirty="0">
                <a:solidFill>
                  <a:srgbClr val="0033CC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90166" y="3708396"/>
              <a:ext cx="3994886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CC"/>
                  </a:solidFill>
                </a:rPr>
                <a:t>Understand:</a:t>
              </a:r>
              <a:r>
                <a:rPr lang="en-US" dirty="0"/>
                <a:t> mechanism of </a:t>
              </a:r>
              <a:br>
                <a:rPr lang="en-US" dirty="0"/>
              </a:br>
              <a:r>
                <a:rPr lang="en-US" dirty="0"/>
                <a:t>     instability/degradation.</a:t>
              </a:r>
              <a:br>
                <a:rPr lang="en-US" dirty="0"/>
              </a:b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CC"/>
                  </a:solidFill>
                </a:rPr>
                <a:t>Search:</a:t>
              </a:r>
              <a:r>
                <a:rPr lang="en-US" dirty="0">
                  <a:solidFill>
                    <a:srgbClr val="0000CC"/>
                  </a:solidFill>
                </a:rPr>
                <a:t> </a:t>
              </a:r>
              <a:r>
                <a:rPr lang="en-US" dirty="0"/>
                <a:t>non-toxic B</a:t>
              </a:r>
              <a:r>
                <a:rPr lang="en-US" baseline="30000" dirty="0"/>
                <a:t>2+</a:t>
              </a:r>
              <a:r>
                <a:rPr lang="en-US" dirty="0"/>
                <a:t> (Fe, Co, Ni,…) </a:t>
              </a:r>
              <a:br>
                <a:rPr lang="en-US" dirty="0"/>
              </a:br>
              <a:r>
                <a:rPr lang="en-US" dirty="0"/>
                <a:t>     for new high perf. materials.</a:t>
              </a:r>
              <a:br>
                <a:rPr lang="en-US" dirty="0"/>
              </a:b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CC"/>
                  </a:solidFill>
                </a:rPr>
                <a:t>Design:</a:t>
              </a:r>
              <a:r>
                <a:rPr lang="en-US" b="1" dirty="0"/>
                <a:t> </a:t>
              </a:r>
              <a:r>
                <a:rPr lang="en-US" dirty="0"/>
                <a:t>new interface/encapsulation   </a:t>
              </a:r>
              <a:br>
                <a:rPr lang="en-US" dirty="0"/>
              </a:br>
              <a:r>
                <a:rPr lang="en-US" dirty="0"/>
                <a:t>    for novel devices with long lifetime.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CC"/>
                  </a:solidFill>
                </a:rPr>
                <a:t>System size: </a:t>
              </a:r>
              <a:r>
                <a:rPr lang="en-US" dirty="0"/>
                <a:t>512 atoms (4x4x2 MAPbI</a:t>
              </a:r>
              <a:r>
                <a:rPr lang="en-US" baseline="-25000" dirty="0"/>
                <a:t>3 </a:t>
              </a:r>
              <a:r>
                <a:rPr lang="en-US" dirty="0"/>
                <a:t>+128 water), 1264 states</a:t>
              </a:r>
              <a:endParaRPr lang="en-US" b="1" dirty="0">
                <a:solidFill>
                  <a:srgbClr val="0000CC"/>
                </a:solidFill>
              </a:endParaRP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9" t="1890" r="888" b="2258"/>
          <a:stretch/>
        </p:blipFill>
        <p:spPr bwMode="auto">
          <a:xfrm>
            <a:off x="95443" y="924382"/>
            <a:ext cx="2377444" cy="233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t="14777" r="72095" b="29021"/>
          <a:stretch/>
        </p:blipFill>
        <p:spPr bwMode="auto">
          <a:xfrm>
            <a:off x="1720455" y="984572"/>
            <a:ext cx="1282449" cy="175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799239" y="2458272"/>
            <a:ext cx="108290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CC"/>
                </a:solidFill>
              </a:rPr>
              <a:t> </a:t>
            </a:r>
            <a:r>
              <a:rPr lang="en-US" sz="1600" b="1" dirty="0">
                <a:solidFill>
                  <a:srgbClr val="0000CC"/>
                </a:solidFill>
              </a:rPr>
              <a:t>CH</a:t>
            </a:r>
            <a:r>
              <a:rPr lang="en-US" sz="1600" b="1" baseline="-25000" dirty="0">
                <a:solidFill>
                  <a:srgbClr val="0000CC"/>
                </a:solidFill>
              </a:rPr>
              <a:t>3</a:t>
            </a:r>
            <a:r>
              <a:rPr lang="en-US" sz="1600" b="1" dirty="0">
                <a:solidFill>
                  <a:srgbClr val="0000CC"/>
                </a:solidFill>
              </a:rPr>
              <a:t>NH</a:t>
            </a:r>
            <a:r>
              <a:rPr lang="en-US" sz="1600" b="1" baseline="-25000" dirty="0">
                <a:solidFill>
                  <a:srgbClr val="0000CC"/>
                </a:solidFill>
              </a:rPr>
              <a:t>3</a:t>
            </a:r>
            <a:r>
              <a:rPr lang="en-US" sz="1600" b="1" dirty="0">
                <a:solidFill>
                  <a:srgbClr val="0000CC"/>
                </a:solidFill>
              </a:rPr>
              <a:t> </a:t>
            </a:r>
            <a:r>
              <a:rPr lang="en-US" sz="1600" dirty="0">
                <a:solidFill>
                  <a:srgbClr val="0000CC"/>
                </a:solidFill>
              </a:rPr>
              <a:t>    </a:t>
            </a:r>
            <a:endParaRPr lang="en-US" sz="16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032957" y="2121291"/>
            <a:ext cx="78624" cy="359837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314975" y="555050"/>
            <a:ext cx="3107872" cy="2881456"/>
            <a:chOff x="3314975" y="555050"/>
            <a:chExt cx="3107872" cy="288145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" t="13987" r="2514" b="46684"/>
            <a:stretch/>
          </p:blipFill>
          <p:spPr bwMode="auto">
            <a:xfrm>
              <a:off x="3314975" y="555050"/>
              <a:ext cx="3107872" cy="2881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988622" y="722364"/>
              <a:ext cx="1630037" cy="232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49446" y="1398458"/>
              <a:ext cx="1630037" cy="232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07092" y="838762"/>
              <a:ext cx="174256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CC"/>
                  </a:solidFill>
                </a:rPr>
                <a:t>Perovskite solar cells reach Si eff.</a:t>
              </a:r>
            </a:p>
          </p:txBody>
        </p:sp>
        <p:sp>
          <p:nvSpPr>
            <p:cNvPr id="15" name="Down Arrow 14"/>
            <p:cNvSpPr/>
            <p:nvPr/>
          </p:nvSpPr>
          <p:spPr>
            <a:xfrm rot="16200000">
              <a:off x="5475670" y="915623"/>
              <a:ext cx="236644" cy="414083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854822" y="789084"/>
            <a:ext cx="883073" cy="196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4802" y="18662"/>
            <a:ext cx="24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CC"/>
                </a:solidFill>
              </a:rPr>
              <a:t>Conclusions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9836" y="728617"/>
            <a:ext cx="83217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PAW-KS-DFT is an important method in computational science</a:t>
            </a:r>
            <a:br>
              <a:rPr lang="en-US" sz="2400" dirty="0"/>
            </a:br>
            <a:r>
              <a:rPr lang="en-US" sz="2400" dirty="0"/>
              <a:t>that allows computations beyond PW-KS-DFT – heavy atoms.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EES Interpolation, we have derived a multi-length scale</a:t>
            </a:r>
            <a:br>
              <a:rPr lang="en-US" sz="2400" dirty="0"/>
            </a:br>
            <a:r>
              <a:rPr lang="en-US" sz="2400" dirty="0"/>
              <a:t>PAW technique that scales as </a:t>
            </a:r>
            <a:r>
              <a:rPr lang="en-US" sz="2400" i="1" dirty="0"/>
              <a:t>N</a:t>
            </a:r>
            <a:r>
              <a:rPr lang="en-US" sz="2400" baseline="30000" dirty="0"/>
              <a:t>2</a:t>
            </a:r>
            <a:r>
              <a:rPr lang="en-US" sz="2400" dirty="0"/>
              <a:t> log </a:t>
            </a:r>
            <a:r>
              <a:rPr lang="en-US" sz="2400" i="1" dirty="0"/>
              <a:t>N</a:t>
            </a:r>
            <a:r>
              <a:rPr lang="en-US" sz="2400" dirty="0"/>
              <a:t> (all energy terms and all </a:t>
            </a:r>
            <a:br>
              <a:rPr lang="en-US" sz="2400" dirty="0"/>
            </a:br>
            <a:r>
              <a:rPr lang="en-US" sz="2400" dirty="0"/>
              <a:t>derivatives) </a:t>
            </a:r>
            <a:r>
              <a:rPr lang="en-US" sz="2400" i="1" dirty="0"/>
              <a:t>– </a:t>
            </a:r>
            <a:r>
              <a:rPr lang="en-US" sz="2400" dirty="0"/>
              <a:t>an important advance and 100 pages of latex.</a:t>
            </a:r>
            <a:br>
              <a:rPr lang="en-US" sz="2400" i="1" dirty="0"/>
            </a:b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Charm++  parallel framework developed. Implementing now to </a:t>
            </a:r>
            <a:br>
              <a:rPr lang="en-US" sz="2400" dirty="0"/>
            </a:br>
            <a:r>
              <a:rPr lang="en-US" sz="2400" dirty="0"/>
              <a:t>allow systems with transition metals to be studied efficiently.</a:t>
            </a:r>
          </a:p>
        </p:txBody>
      </p:sp>
      <p:pic>
        <p:nvPicPr>
          <p:cNvPr id="4" name="amorphous_big.mpg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565" y="4172839"/>
            <a:ext cx="3653367" cy="27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bCl5_DecompTop.mpg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94657" y="4164652"/>
            <a:ext cx="3990639" cy="29929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/>
          <a:stretch>
            <a:fillRect/>
          </a:stretch>
        </p:blipFill>
        <p:spPr bwMode="auto">
          <a:xfrm>
            <a:off x="2824372" y="4389240"/>
            <a:ext cx="2855841" cy="230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98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74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video>
              <p:cMediaNode>
                <p:cTn id="2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3516" y="2937044"/>
            <a:ext cx="8005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srgbClr val="0000CC"/>
                </a:solidFill>
              </a:rPr>
              <a:t>Supplementary:  More PAW method pictures</a:t>
            </a:r>
          </a:p>
        </p:txBody>
      </p:sp>
    </p:spTree>
    <p:extLst>
      <p:ext uri="{BB962C8B-B14F-4D97-AF65-F5344CB8AC3E}">
        <p14:creationId xmlns:p14="http://schemas.microsoft.com/office/powerpoint/2010/main" val="3358987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3736" y="0"/>
            <a:ext cx="8887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srgbClr val="0000CC"/>
                </a:solidFill>
              </a:rPr>
              <a:t>Creating the </a:t>
            </a:r>
            <a:r>
              <a:rPr lang="en-US" sz="3200" b="1" i="1" dirty="0">
                <a:solidFill>
                  <a:srgbClr val="0000CC"/>
                </a:solidFill>
              </a:rPr>
              <a:t>g</a:t>
            </a:r>
            <a:r>
              <a:rPr lang="en-US" sz="3200" dirty="0">
                <a:solidFill>
                  <a:srgbClr val="0000CC"/>
                </a:solidFill>
              </a:rPr>
              <a:t>-space representation of the e-density </a:t>
            </a:r>
            <a:endParaRPr lang="en-US" sz="3200" i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23544" y="1131756"/>
                <a:ext cx="6858000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44" y="1131756"/>
                <a:ext cx="6858000" cy="4866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210312" y="3728273"/>
                <a:ext cx="949147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 lvl="1" indent="-457200">
                  <a:buFontTx/>
                  <a:buAutoNum type="arabicParenBoth"/>
                </a:pPr>
                <a:r>
                  <a:rPr lang="en-US" sz="2400" dirty="0">
                    <a:solidFill>
                      <a:srgbClr val="0000CC"/>
                    </a:solidFill>
                  </a:rPr>
                  <a:t> Create the smooth density in g-space,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                     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CC"/>
                    </a:solidFill>
                  </a:rPr>
                  <a:t>: 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dirty="0">
                    <a:solidFill>
                      <a:srgbClr val="0000CC"/>
                    </a:solidFill>
                  </a:rPr>
                  <a:t> log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N.</a:t>
                </a:r>
                <a:endParaRPr lang="en-US" sz="2400" dirty="0">
                  <a:solidFill>
                    <a:srgbClr val="0000CC"/>
                  </a:solidFill>
                </a:endParaRPr>
              </a:p>
              <a:p>
                <a:pPr marL="914400" lvl="1" indent="-457200">
                  <a:buAutoNum type="arabicParenBoth"/>
                </a:pPr>
                <a:r>
                  <a:rPr lang="en-US" sz="2400" dirty="0">
                    <a:solidFill>
                      <a:srgbClr val="0000CC"/>
                    </a:solidFill>
                  </a:rPr>
                  <a:t>*Create core-1 density in g-space,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sz="200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00CC"/>
                    </a:solidFill>
                  </a:rPr>
                  <a:t>: 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baseline="30000" dirty="0">
                    <a:solidFill>
                      <a:srgbClr val="0000CC"/>
                    </a:solidFill>
                  </a:rPr>
                  <a:t> </a:t>
                </a:r>
                <a:r>
                  <a:rPr lang="en-US" sz="2400" dirty="0">
                    <a:solidFill>
                      <a:srgbClr val="0000CC"/>
                    </a:solidFill>
                  </a:rPr>
                  <a:t>log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endParaRPr lang="en-US" sz="2400" dirty="0">
                  <a:solidFill>
                    <a:srgbClr val="0000CC"/>
                  </a:solidFill>
                </a:endParaRPr>
              </a:p>
              <a:p>
                <a:pPr marL="914400" lvl="1" indent="-457200">
                  <a:buFontTx/>
                  <a:buAutoNum type="arabicParenBoth"/>
                </a:pPr>
                <a:r>
                  <a:rPr lang="en-US" sz="2400" dirty="0">
                    <a:solidFill>
                      <a:srgbClr val="0000CC"/>
                    </a:solidFill>
                  </a:rPr>
                  <a:t>*Create core-2 density in g-space,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sz="200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00CC"/>
                    </a:solidFill>
                  </a:rPr>
                  <a:t>: 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baseline="30000" dirty="0">
                    <a:solidFill>
                      <a:srgbClr val="0000CC"/>
                    </a:solidFill>
                  </a:rPr>
                  <a:t> </a:t>
                </a:r>
                <a:r>
                  <a:rPr lang="en-US" sz="2400" dirty="0">
                    <a:solidFill>
                      <a:srgbClr val="0000CC"/>
                    </a:solidFill>
                  </a:rPr>
                  <a:t>log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</a:p>
              <a:p>
                <a:pPr lvl="1"/>
                <a:r>
                  <a:rPr lang="en-US" i="1" dirty="0">
                    <a:solidFill>
                      <a:srgbClr val="0000CC"/>
                    </a:solidFill>
                  </a:rPr>
                  <a:t>*new terms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0312" y="3728273"/>
                <a:ext cx="9491472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4132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74048" y="2165409"/>
                <a:ext cx="6687344" cy="1078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sz="2000" dirty="0"/>
                  <a:t>:  Sampling theorem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sz="2000" dirty="0"/>
                  <a:t>:  Numerical integration over core 1 density + EES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sz="2000" dirty="0"/>
                  <a:t>:  Bessel transform (precompute) + EES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048" y="2165409"/>
                <a:ext cx="6687344" cy="1078372"/>
              </a:xfrm>
              <a:prstGeom prst="rect">
                <a:avLst/>
              </a:prstGeom>
              <a:blipFill rotWithShape="0">
                <a:blip r:embed="rId4"/>
                <a:stretch>
                  <a:fillRect t="-565" b="-9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947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199635" y="1832749"/>
            <a:ext cx="2263804" cy="2190611"/>
            <a:chOff x="653142" y="1810137"/>
            <a:chExt cx="2062066" cy="2043405"/>
          </a:xfrm>
        </p:grpSpPr>
        <p:sp>
          <p:nvSpPr>
            <p:cNvPr id="3" name="Cube 2"/>
            <p:cNvSpPr/>
            <p:nvPr/>
          </p:nvSpPr>
          <p:spPr>
            <a:xfrm>
              <a:off x="653142" y="1810137"/>
              <a:ext cx="2062066" cy="2043405"/>
            </a:xfrm>
            <a:prstGeom prst="cube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4599" y="1822142"/>
                  <a:ext cx="1784719" cy="4603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Density: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599" y="1822142"/>
                  <a:ext cx="1784719" cy="46031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484" b="-61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6426514" y="2465966"/>
                <a:ext cx="1427588" cy="1357628"/>
              </a:xfrm>
              <a:prstGeom prst="ellipse">
                <a:avLst/>
              </a:prstGeom>
              <a:pattFill prst="pct5">
                <a:fgClr>
                  <a:schemeClr val="bg1"/>
                </a:fgClr>
                <a:bgClr>
                  <a:srgbClr val="0070C0"/>
                </a:bgClr>
              </a:pattFill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1270000" h="101600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514" y="2465966"/>
                <a:ext cx="1427588" cy="1357628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04353" y="1747183"/>
            <a:ext cx="2232592" cy="2268371"/>
            <a:chOff x="-211617" y="1819468"/>
            <a:chExt cx="2062066" cy="2043405"/>
          </a:xfrm>
        </p:grpSpPr>
        <p:sp>
          <p:nvSpPr>
            <p:cNvPr id="7" name="Cube 6"/>
            <p:cNvSpPr/>
            <p:nvPr/>
          </p:nvSpPr>
          <p:spPr>
            <a:xfrm>
              <a:off x="-211617" y="1819468"/>
              <a:ext cx="2062066" cy="2043405"/>
            </a:xfrm>
            <a:prstGeom prst="cube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-15087" y="1835615"/>
                  <a:ext cx="1822422" cy="438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Density: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087" y="1835615"/>
                  <a:ext cx="1822422" cy="43858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78" b="-88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Down Arrow 8"/>
          <p:cNvSpPr/>
          <p:nvPr/>
        </p:nvSpPr>
        <p:spPr>
          <a:xfrm rot="5400000" flipV="1">
            <a:off x="4280779" y="1193204"/>
            <a:ext cx="124759" cy="3435810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472149" y="2076581"/>
                <a:ext cx="2588914" cy="4569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𝐹𝐹𝑇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,−)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49" y="2076581"/>
                <a:ext cx="2588914" cy="456985"/>
              </a:xfrm>
              <a:prstGeom prst="rect">
                <a:avLst/>
              </a:prstGeom>
              <a:blipFill rotWithShape="0"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94243" y="2038202"/>
                <a:ext cx="589712" cy="725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43" y="2038202"/>
                <a:ext cx="589712" cy="7259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12440" y="51674"/>
            <a:ext cx="842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CC"/>
                </a:solidFill>
              </a:rPr>
              <a:t>1. Creating the </a:t>
            </a:r>
            <a:r>
              <a:rPr lang="en-US" sz="2800" b="1" i="1" dirty="0">
                <a:solidFill>
                  <a:srgbClr val="0000CC"/>
                </a:solidFill>
              </a:rPr>
              <a:t>g</a:t>
            </a:r>
            <a:r>
              <a:rPr lang="en-US" sz="2800" dirty="0">
                <a:solidFill>
                  <a:srgbClr val="0000CC"/>
                </a:solidFill>
              </a:rPr>
              <a:t>-space representation of smooth density </a:t>
            </a:r>
            <a:endParaRPr lang="en-US" sz="2800" i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50421" y="2353495"/>
                <a:ext cx="1006429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0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21" y="2353495"/>
                <a:ext cx="1006429" cy="412934"/>
              </a:xfrm>
              <a:prstGeom prst="rect">
                <a:avLst/>
              </a:prstGeom>
              <a:blipFill rotWithShape="0">
                <a:blip r:embed="rId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98488" y="3634521"/>
                <a:ext cx="1005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i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𝒉𝒔</m:t>
                      </m:r>
                    </m:oMath>
                  </m:oMathPara>
                </a14:m>
                <a:endParaRPr lang="en-US" sz="2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8" y="3634521"/>
                <a:ext cx="1005212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592707" y="4545030"/>
                <a:ext cx="5447582" cy="946285"/>
              </a:xfrm>
              <a:prstGeom prst="rect">
                <a:avLst/>
              </a:prstGeom>
              <a:noFill/>
              <a:ln w="19050">
                <a:solidFill>
                  <a:srgbClr val="0000CC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Density Fourier coefficients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are exact,</a:t>
                </a:r>
              </a:p>
              <a:p>
                <a:pPr algn="ctr"/>
                <a:r>
                  <a:rPr lang="en-US" dirty="0"/>
                  <a:t>through intermediate discrete </a:t>
                </a:r>
                <a:r>
                  <a:rPr lang="en-US" b="1" i="1" dirty="0"/>
                  <a:t>s</a:t>
                </a:r>
                <a:r>
                  <a:rPr lang="en-US" dirty="0"/>
                  <a:t>-space – Theorem 1.</a:t>
                </a:r>
              </a:p>
              <a:p>
                <a:pPr algn="ctr"/>
                <a:r>
                  <a:rPr lang="en-US" i="1" dirty="0"/>
                  <a:t>N</a:t>
                </a:r>
                <a:r>
                  <a:rPr lang="en-US" dirty="0"/>
                  <a:t> log </a:t>
                </a:r>
                <a:r>
                  <a:rPr lang="en-US" i="1" dirty="0"/>
                  <a:t>N</a:t>
                </a:r>
                <a:r>
                  <a:rPr lang="en-US" dirty="0"/>
                  <a:t> method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707" y="4545030"/>
                <a:ext cx="5447582" cy="946285"/>
              </a:xfrm>
              <a:prstGeom prst="rect">
                <a:avLst/>
              </a:prstGeom>
              <a:blipFill rotWithShape="0">
                <a:blip r:embed="rId9"/>
                <a:stretch>
                  <a:fillRect l="-334" t="-1899" r="-223" b="-8861"/>
                </a:stretch>
              </a:blipFill>
              <a:ln w="19050">
                <a:solidFill>
                  <a:srgbClr val="00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00314" y="2619453"/>
                <a:ext cx="1836247" cy="1107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CC"/>
                    </a:solidFill>
                  </a:rPr>
                  <a:t>/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𝐹𝐹𝑇</m:t>
                        </m:r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rgbClr val="0000CC"/>
                  </a:solidFill>
                </a:endParaRPr>
              </a:p>
              <a:p>
                <a:r>
                  <a:rPr lang="en-US" dirty="0">
                    <a:solidFill>
                      <a:srgbClr val="0000CC"/>
                    </a:solidFill>
                  </a:rPr>
                  <a:t>   0</a:t>
                </a:r>
                <a:r>
                  <a:rPr lang="en-US" i="1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CC"/>
                    </a:solidFill>
                  </a:rPr>
                  <a:t>&lt;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𝐹𝐹𝑇</m:t>
                        </m:r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integer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14" y="2619453"/>
                <a:ext cx="1836247" cy="1107226"/>
              </a:xfrm>
              <a:prstGeom prst="rect">
                <a:avLst/>
              </a:prstGeom>
              <a:blipFill rotWithShape="0">
                <a:blip r:embed="rId10"/>
                <a:stretch>
                  <a:fillRect b="-3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386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3491" y="1908117"/>
            <a:ext cx="564350" cy="2966791"/>
            <a:chOff x="8095142" y="2245421"/>
            <a:chExt cx="564350" cy="2966791"/>
          </a:xfrm>
        </p:grpSpPr>
        <p:grpSp>
          <p:nvGrpSpPr>
            <p:cNvPr id="5" name="Group 4"/>
            <p:cNvGrpSpPr/>
            <p:nvPr/>
          </p:nvGrpSpPr>
          <p:grpSpPr>
            <a:xfrm>
              <a:off x="8101771" y="2245421"/>
              <a:ext cx="557721" cy="2966791"/>
              <a:chOff x="6908707" y="2008172"/>
              <a:chExt cx="557721" cy="2966791"/>
            </a:xfrm>
          </p:grpSpPr>
          <p:sp>
            <p:nvSpPr>
              <p:cNvPr id="13" name="TextBox 12"/>
              <p:cNvSpPr txBox="1"/>
              <p:nvPr/>
            </p:nvSpPr>
            <p:spPr>
              <a:xfrm rot="5400000">
                <a:off x="7027025" y="3851536"/>
                <a:ext cx="3555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6908707" y="2008172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6921622" y="256899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6921622" y="316887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6908707" y="455796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6987319" y="2135959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7180724" y="2686053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974431" y="3386094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7180724" y="4840053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095142" y="2268919"/>
              <a:ext cx="422842" cy="2936809"/>
              <a:chOff x="2713549" y="2146218"/>
              <a:chExt cx="422842" cy="293680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901447" y="2699323"/>
                <a:ext cx="216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728804" y="2146218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13549" y="3394399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24259" y="4847065"/>
                <a:ext cx="212132" cy="2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aseline="-25000" dirty="0">
                    <a:solidFill>
                      <a:schemeClr val="bg1"/>
                    </a:solidFill>
                  </a:rPr>
                  <a:t>N</a:t>
                </a:r>
              </a:p>
            </p:txBody>
          </p:sp>
        </p:grpSp>
      </p:grpSp>
      <p:cxnSp>
        <p:nvCxnSpPr>
          <p:cNvPr id="22" name="Straight Arrow Connector 21"/>
          <p:cNvCxnSpPr/>
          <p:nvPr/>
        </p:nvCxnSpPr>
        <p:spPr>
          <a:xfrm>
            <a:off x="967841" y="2133828"/>
            <a:ext cx="1591336" cy="128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7841" y="2677438"/>
            <a:ext cx="1591336" cy="478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38310" y="2714420"/>
            <a:ext cx="1258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  <a:r>
              <a:rPr lang="en-US" altLang="zh-CN" sz="1600" dirty="0"/>
              <a:t>-Spline + </a:t>
            </a:r>
            <a:br>
              <a:rPr lang="en-US" altLang="zh-CN" sz="1600" dirty="0"/>
            </a:br>
            <a:r>
              <a:rPr lang="en-US" altLang="zh-CN" sz="1600" i="1" dirty="0"/>
              <a:t>f</a:t>
            </a:r>
            <a:r>
              <a:rPr lang="en-US" altLang="zh-CN" sz="1600" dirty="0"/>
              <a:t>-quadrature </a:t>
            </a:r>
            <a:endParaRPr lang="en-US" sz="1600" dirty="0"/>
          </a:p>
        </p:txBody>
      </p:sp>
      <p:grpSp>
        <p:nvGrpSpPr>
          <p:cNvPr id="84" name="Group 83"/>
          <p:cNvGrpSpPr/>
          <p:nvPr/>
        </p:nvGrpSpPr>
        <p:grpSpPr>
          <a:xfrm>
            <a:off x="1648830" y="929555"/>
            <a:ext cx="2422985" cy="4737574"/>
            <a:chOff x="1818264" y="1121579"/>
            <a:chExt cx="2422985" cy="4737574"/>
          </a:xfrm>
        </p:grpSpPr>
        <p:grpSp>
          <p:nvGrpSpPr>
            <p:cNvPr id="33" name="Group 32"/>
            <p:cNvGrpSpPr/>
            <p:nvPr/>
          </p:nvGrpSpPr>
          <p:grpSpPr>
            <a:xfrm>
              <a:off x="2728611" y="2118635"/>
              <a:ext cx="606681" cy="2974118"/>
              <a:chOff x="5363964" y="2247767"/>
              <a:chExt cx="606681" cy="2974118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427728" y="2247767"/>
                <a:ext cx="542917" cy="2966791"/>
                <a:chOff x="6187837" y="2064158"/>
                <a:chExt cx="542917" cy="2966791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 rot="5400000">
                  <a:off x="6291351" y="3861358"/>
                  <a:ext cx="3555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46" name="Cube 45"/>
                <p:cNvSpPr/>
                <p:nvPr/>
              </p:nvSpPr>
              <p:spPr>
                <a:xfrm>
                  <a:off x="6218237" y="206415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Cube 46"/>
                <p:cNvSpPr/>
                <p:nvPr/>
              </p:nvSpPr>
              <p:spPr>
                <a:xfrm>
                  <a:off x="6203615" y="2634941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Cube 47"/>
                <p:cNvSpPr/>
                <p:nvPr/>
              </p:nvSpPr>
              <p:spPr>
                <a:xfrm>
                  <a:off x="6187837" y="325822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ube 48"/>
                <p:cNvSpPr/>
                <p:nvPr/>
              </p:nvSpPr>
              <p:spPr>
                <a:xfrm>
                  <a:off x="6218237" y="4613949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5363964" y="2293974"/>
                <a:ext cx="484414" cy="2927911"/>
                <a:chOff x="5258964" y="2313092"/>
                <a:chExt cx="484414" cy="2927911"/>
              </a:xfrm>
            </p:grpSpPr>
            <p:sp>
              <p:nvSpPr>
                <p:cNvPr id="36" name="Cube 35"/>
                <p:cNvSpPr>
                  <a:spLocks noChangeAspect="1"/>
                </p:cNvSpPr>
                <p:nvPr/>
              </p:nvSpPr>
              <p:spPr>
                <a:xfrm>
                  <a:off x="5397512" y="2373208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Cube 36"/>
                <p:cNvSpPr>
                  <a:spLocks noChangeAspect="1"/>
                </p:cNvSpPr>
                <p:nvPr/>
              </p:nvSpPr>
              <p:spPr>
                <a:xfrm>
                  <a:off x="5560308" y="2923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Cube 37"/>
                <p:cNvSpPr>
                  <a:spLocks noChangeAspect="1"/>
                </p:cNvSpPr>
                <p:nvPr/>
              </p:nvSpPr>
              <p:spPr>
                <a:xfrm>
                  <a:off x="5378961" y="3630930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Cube 38"/>
                <p:cNvSpPr>
                  <a:spLocks noChangeAspect="1"/>
                </p:cNvSpPr>
                <p:nvPr/>
              </p:nvSpPr>
              <p:spPr>
                <a:xfrm>
                  <a:off x="5570704" y="5077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5258964" y="2313092"/>
                  <a:ext cx="484414" cy="2927911"/>
                  <a:chOff x="2670234" y="2163491"/>
                  <a:chExt cx="484414" cy="2927911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2884694" y="2719012"/>
                    <a:ext cx="21659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2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746183" y="2163491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2670234" y="3429740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3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942516" y="4855440"/>
                    <a:ext cx="212132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aseline="-25000" dirty="0">
                        <a:solidFill>
                          <a:schemeClr val="bg1"/>
                        </a:solidFill>
                      </a:rPr>
                      <a:t>N</a:t>
                    </a:r>
                  </a:p>
                </p:txBody>
              </p:sp>
            </p:grpSp>
          </p:grpSp>
        </p:grpSp>
        <p:sp>
          <p:nvSpPr>
            <p:cNvPr id="50" name="Rectangle 49"/>
            <p:cNvSpPr/>
            <p:nvPr/>
          </p:nvSpPr>
          <p:spPr>
            <a:xfrm>
              <a:off x="2029892" y="1121579"/>
              <a:ext cx="221135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/>
                <a:t>EES weighted </a:t>
              </a:r>
              <a:br>
                <a:rPr lang="en-US" altLang="zh-CN" sz="1600" dirty="0"/>
              </a:br>
              <a:r>
                <a:rPr lang="en-US" altLang="zh-CN" sz="1600" dirty="0"/>
                <a:t>core 1 density</a:t>
              </a:r>
            </a:p>
            <a:p>
              <a:pPr algn="ctr"/>
              <a:r>
                <a:rPr lang="en-US" altLang="zh-CN" sz="1600" dirty="0"/>
                <a:t>around each J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1818264" y="5127671"/>
                  <a:ext cx="1972591" cy="7314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/>
                                  </a:rPr>
                                  <m:t>core</m:t>
                                </m:r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ESS</m:t>
                                </m:r>
                                <m: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1600" b="1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6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b="1" i="1" dirty="0">
                            <a:solidFill>
                              <a:prstClr val="black"/>
                            </a:solidFill>
                          </a:rPr>
                          <m:t>s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near</m:t>
                        </m:r>
                        <m:r>
                          <a:rPr lang="en-US" altLang="zh-CN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1600" i="1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264" y="5127671"/>
                  <a:ext cx="1972591" cy="7314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Rectangle 51"/>
          <p:cNvSpPr/>
          <p:nvPr/>
        </p:nvSpPr>
        <p:spPr>
          <a:xfrm>
            <a:off x="9354" y="909856"/>
            <a:ext cx="175415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EES interpolated </a:t>
            </a:r>
          </a:p>
          <a:p>
            <a:pPr algn="ctr"/>
            <a:r>
              <a:rPr lang="en-US" altLang="zh-CN" sz="1600" dirty="0"/>
              <a:t>core 1 density</a:t>
            </a:r>
          </a:p>
          <a:p>
            <a:pPr algn="ctr"/>
            <a:r>
              <a:rPr lang="en-US" altLang="zh-CN" sz="1600" dirty="0"/>
              <a:t>around each ion 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-67262" y="4975960"/>
                <a:ext cx="1590238" cy="689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i="1" dirty="0">
                    <a:latin typeface="Cambria Math" panose="02040503050406030204" pitchFamily="18" charset="0"/>
                  </a:rPr>
                  <a:t>,</a:t>
                </a:r>
                <a:br>
                  <a:rPr lang="en-US" altLang="zh-CN" sz="16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600" i="1" dirty="0">
                          <a:solidFill>
                            <a:prstClr val="black"/>
                          </a:solidFill>
                        </a:rPr>
                        <m:t>f</m:t>
                      </m:r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262" y="4975960"/>
                <a:ext cx="1590238" cy="689612"/>
              </a:xfrm>
              <a:prstGeom prst="rect">
                <a:avLst/>
              </a:prstGeom>
              <a:blipFill rotWithShape="0">
                <a:blip r:embed="rId3"/>
                <a:stretch>
                  <a:fillRect r="-1533" b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>
            <a:stCxn id="46" idx="5"/>
          </p:cNvCxnSpPr>
          <p:nvPr/>
        </p:nvCxnSpPr>
        <p:spPr>
          <a:xfrm>
            <a:off x="3070377" y="2082986"/>
            <a:ext cx="1967936" cy="12082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5"/>
          </p:cNvCxnSpPr>
          <p:nvPr/>
        </p:nvCxnSpPr>
        <p:spPr>
          <a:xfrm>
            <a:off x="3055755" y="2653769"/>
            <a:ext cx="1982558" cy="63742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8" idx="5"/>
          </p:cNvCxnSpPr>
          <p:nvPr/>
        </p:nvCxnSpPr>
        <p:spPr>
          <a:xfrm>
            <a:off x="3039977" y="3277056"/>
            <a:ext cx="1998336" cy="141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9" idx="5"/>
          </p:cNvCxnSpPr>
          <p:nvPr/>
        </p:nvCxnSpPr>
        <p:spPr>
          <a:xfrm flipV="1">
            <a:off x="3070377" y="3291192"/>
            <a:ext cx="1967936" cy="13415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273005" y="961222"/>
            <a:ext cx="2211357" cy="3262176"/>
            <a:chOff x="4259299" y="1125843"/>
            <a:chExt cx="2211357" cy="3262176"/>
          </a:xfrm>
        </p:grpSpPr>
        <p:sp>
          <p:nvSpPr>
            <p:cNvPr id="55" name="Cube 54"/>
            <p:cNvSpPr/>
            <p:nvPr/>
          </p:nvSpPr>
          <p:spPr>
            <a:xfrm>
              <a:off x="5014867" y="3222591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4524595" y="3731364"/>
                  <a:ext cx="1663597" cy="6566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altLang="zh-CN" sz="1600" b="0" i="0" smtClean="0">
                                <a:latin typeface="Cambria Math" panose="02040503050406030204" pitchFamily="18" charset="0"/>
                              </a:rPr>
                              <m:t> 1,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,2)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sz="1600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600" b="1" i="1" dirty="0"/>
                          <m:t>s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b="1" i="1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1600" i="1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4595" y="3731364"/>
                  <a:ext cx="1663597" cy="65665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Rectangle 77"/>
            <p:cNvSpPr/>
            <p:nvPr/>
          </p:nvSpPr>
          <p:spPr>
            <a:xfrm>
              <a:off x="4259299" y="1125843"/>
              <a:ext cx="22113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/>
                <a:t>EES weighted </a:t>
              </a:r>
              <a:br>
                <a:rPr lang="en-US" altLang="zh-CN" sz="1600" dirty="0"/>
              </a:br>
              <a:r>
                <a:rPr lang="en-US" altLang="zh-CN" sz="1600" dirty="0"/>
                <a:t>core 1 density</a:t>
              </a:r>
            </a:p>
            <a:p>
              <a:pPr algn="ctr"/>
              <a:r>
                <a:rPr lang="en-US" altLang="zh-CN" sz="1600" dirty="0"/>
                <a:t>consolidated</a:t>
              </a:r>
            </a:p>
          </p:txBody>
        </p:sp>
      </p:grpSp>
      <p:cxnSp>
        <p:nvCxnSpPr>
          <p:cNvPr id="79" name="Straight Arrow Connector 78"/>
          <p:cNvCxnSpPr/>
          <p:nvPr/>
        </p:nvCxnSpPr>
        <p:spPr>
          <a:xfrm>
            <a:off x="5568293" y="3284124"/>
            <a:ext cx="292246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8547762" y="3018296"/>
            <a:ext cx="417036" cy="417000"/>
            <a:chOff x="1535453" y="1885980"/>
            <a:chExt cx="417036" cy="417000"/>
          </a:xfrm>
        </p:grpSpPr>
        <p:sp>
          <p:nvSpPr>
            <p:cNvPr id="82" name="Cube 81"/>
            <p:cNvSpPr/>
            <p:nvPr/>
          </p:nvSpPr>
          <p:spPr>
            <a:xfrm>
              <a:off x="1535453" y="1885980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586106" y="1983235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2" name="Straight Arrow Connector 91"/>
          <p:cNvCxnSpPr/>
          <p:nvPr/>
        </p:nvCxnSpPr>
        <p:spPr>
          <a:xfrm>
            <a:off x="973599" y="3287016"/>
            <a:ext cx="1591336" cy="478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967841" y="4682507"/>
            <a:ext cx="1591336" cy="478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7294321" y="1053240"/>
            <a:ext cx="22113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EES interpolated </a:t>
            </a:r>
          </a:p>
          <a:p>
            <a:pPr algn="ctr"/>
            <a:r>
              <a:rPr lang="en-US" altLang="zh-CN" sz="1600" dirty="0"/>
              <a:t>core 1 density</a:t>
            </a:r>
          </a:p>
          <a:p>
            <a:pPr algn="ctr"/>
            <a:r>
              <a:rPr lang="en-US" altLang="zh-CN" sz="1600" dirty="0"/>
              <a:t>in </a:t>
            </a:r>
            <a:r>
              <a:rPr lang="en-US" altLang="zh-CN" sz="1600" b="1" i="1" dirty="0"/>
              <a:t>g</a:t>
            </a:r>
            <a:r>
              <a:rPr lang="en-US" altLang="zh-CN" sz="1600" dirty="0"/>
              <a:t>-space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7571985" y="3598895"/>
                <a:ext cx="1693669" cy="601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/>
                                </a:rPr>
                                <m:t>core</m:t>
                              </m:r>
                              <m:r>
                                <a:rPr lang="en-US" sz="1600">
                                  <a:latin typeface="Cambria Math"/>
                                </a:rPr>
                                <m:t>,1,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EES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/>
                            </a:rPr>
                            <m:t>𝒈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985" y="3598895"/>
                <a:ext cx="1693669" cy="601447"/>
              </a:xfrm>
              <a:prstGeom prst="rect">
                <a:avLst/>
              </a:prstGeom>
              <a:blipFill rotWithShape="0"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335622" y="2763824"/>
                <a:ext cx="3321101" cy="4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𝐹𝐹𝑇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  <m:sup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/>
                            </a:rPr>
                            <m:t>−,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𝐸𝐸𝑆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/>
                                    </a:rPr>
                                    <m:t>core</m:t>
                                  </m:r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𝐸𝐸𝑆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sz="140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b="0" i="1" dirty="0" smtClean="0">
                              <a:latin typeface="Cambria Math"/>
                            </a:rPr>
                            <m:t>𝐺</m:t>
                          </m:r>
                          <m:r>
                            <a:rPr lang="en-US" altLang="zh-CN" sz="1400" b="0" i="1" baseline="-25000" dirty="0" smtClean="0">
                              <a:latin typeface="Cambria Math"/>
                            </a:rPr>
                            <m:t>𝑐</m:t>
                          </m:r>
                          <m:r>
                            <a:rPr lang="en-US" altLang="zh-CN" sz="140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622" y="2763824"/>
                <a:ext cx="3321101" cy="4249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1068" y="72731"/>
                <a:ext cx="9092932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CC"/>
                    </a:solidFill>
                  </a:rPr>
                  <a:t>2. Creating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the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b="1" i="1" dirty="0">
                    <a:solidFill>
                      <a:srgbClr val="0000CC"/>
                    </a:solidFill>
                  </a:rPr>
                  <a:t>g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-space core 1 density,</a:t>
                </a:r>
                <a:r>
                  <a:rPr lang="en-US" sz="2800" dirty="0">
                    <a:solidFill>
                      <a:srgbClr val="0033CC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core</m:t>
                            </m:r>
                            <m:r>
                              <a:rPr lang="en-US" sz="280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i="1">
                        <a:solidFill>
                          <a:srgbClr val="0033CC"/>
                        </a:solidFill>
                        <a:latin typeface="Cambria Math"/>
                      </a:rPr>
                      <m:t>(</m:t>
                    </m:r>
                    <m:r>
                      <a:rPr lang="en-US" sz="2800" b="1" i="1">
                        <a:solidFill>
                          <a:srgbClr val="0033CC"/>
                        </a:solidFill>
                        <a:latin typeface="Cambria Math"/>
                      </a:rPr>
                      <m:t>𝒈</m:t>
                    </m:r>
                    <m:r>
                      <a:rPr lang="en-US" sz="2800" i="1">
                        <a:solidFill>
                          <a:srgbClr val="0033CC"/>
                        </a:solidFill>
                        <a:latin typeface="Cambria Math"/>
                      </a:rPr>
                      <m:t>)</m:t>
                    </m:r>
                    <m:r>
                      <a:rPr lang="en-US" altLang="zh-CN" sz="2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" y="72731"/>
                <a:ext cx="9092932" cy="552267"/>
              </a:xfrm>
              <a:prstGeom prst="rect">
                <a:avLst/>
              </a:prstGeom>
              <a:blipFill rotWithShape="0">
                <a:blip r:embed="rId7"/>
                <a:stretch>
                  <a:fillRect t="-549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 rot="1822753">
            <a:off x="2943918" y="2434218"/>
            <a:ext cx="1522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N-Consolidation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575093" y="4515112"/>
                <a:ext cx="4196648" cy="644600"/>
              </a:xfrm>
              <a:prstGeom prst="rect">
                <a:avLst/>
              </a:prstGeom>
              <a:noFill/>
              <a:ln w="1905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.1,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,2 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near</m:t>
                              </m:r>
                              <m:r>
                                <a:rPr lang="en-US" altLang="zh-CN" sz="1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/>
                                        </a:rPr>
                                        <m:t>core</m:t>
                                      </m:r>
                                      <m:r>
                                        <a:rPr lang="en-US" altLang="zh-CN" sz="1400" i="1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𝐸𝐸𝑆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600" u="sng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093" y="4515112"/>
                <a:ext cx="4196648" cy="644600"/>
              </a:xfrm>
              <a:prstGeom prst="rect">
                <a:avLst/>
              </a:prstGeom>
              <a:blipFill rotWithShape="0">
                <a:blip r:embed="rId8"/>
                <a:stretch>
                  <a:fillRect t="-107407" b="-150000"/>
                </a:stretch>
              </a:blipFill>
              <a:ln w="1905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443351" y="6114016"/>
                <a:ext cx="5917570" cy="717632"/>
              </a:xfrm>
              <a:prstGeom prst="rect">
                <a:avLst/>
              </a:prstGeom>
              <a:ln w="19050">
                <a:solidFill>
                  <a:srgbClr val="0000CC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,1,</m:t>
                              </m:r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ESS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>
                                          <a:latin typeface="Cambria Math" panose="02040503050406030204" pitchFamily="18" charset="0"/>
                                        </a:rPr>
                                        <m:t>core</m:t>
                                      </m:r>
                                      <m:r>
                                        <a:rPr lang="en-US" sz="1600" b="0" i="0">
                                          <a:latin typeface="Cambria Math" panose="02040503050406030204" pitchFamily="18" charset="0"/>
                                        </a:rPr>
                                        <m:t>,1,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>
                                          <a:latin typeface="Cambria Math" panose="02040503050406030204" pitchFamily="18" charset="0"/>
                                        </a:rPr>
                                        <m:t>EES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  <m:r>
                                        <a:rPr lang="en-US" sz="1600" b="0" i="0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ctrlPr>
                                            <a:rPr 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51" y="6114016"/>
                <a:ext cx="5917570" cy="7176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9050">
                <a:solidFill>
                  <a:srgbClr val="00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4664507" y="4213248"/>
            <a:ext cx="1359604" cy="307777"/>
          </a:xfrm>
          <a:prstGeom prst="rect">
            <a:avLst/>
          </a:prstGeom>
          <a:ln w="19050">
            <a:solidFill>
              <a:srgbClr val="0033C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N-Consolidation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516254" y="5779839"/>
            <a:ext cx="3578095" cy="338554"/>
          </a:xfrm>
          <a:prstGeom prst="rect">
            <a:avLst/>
          </a:prstGeom>
          <a:ln w="19050">
            <a:solidFill>
              <a:srgbClr val="0033C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600" b="1" i="1" dirty="0"/>
              <a:t>g</a:t>
            </a:r>
            <a:r>
              <a:rPr lang="en-US" sz="1600" dirty="0"/>
              <a:t>-space representation  of core 1 density</a:t>
            </a:r>
          </a:p>
        </p:txBody>
      </p:sp>
      <p:sp>
        <p:nvSpPr>
          <p:cNvPr id="70" name="TextBox 69"/>
          <p:cNvSpPr txBox="1"/>
          <p:nvPr/>
        </p:nvSpPr>
        <p:spPr>
          <a:xfrm rot="19580474">
            <a:off x="3016541" y="3820919"/>
            <a:ext cx="1522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N-Consolidation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223760" y="6437376"/>
            <a:ext cx="612648" cy="3545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68674" y="6211222"/>
            <a:ext cx="1296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      Treated </a:t>
            </a:r>
          </a:p>
          <a:p>
            <a:r>
              <a:rPr lang="en-US" sz="1400" dirty="0"/>
              <a:t>   via EES above</a:t>
            </a:r>
          </a:p>
        </p:txBody>
      </p:sp>
    </p:spTree>
    <p:extLst>
      <p:ext uri="{BB962C8B-B14F-4D97-AF65-F5344CB8AC3E}">
        <p14:creationId xmlns:p14="http://schemas.microsoft.com/office/powerpoint/2010/main" val="379137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894689" y="2188692"/>
            <a:ext cx="1591336" cy="128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94689" y="2732302"/>
            <a:ext cx="1591336" cy="478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18975" y="2294256"/>
            <a:ext cx="93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</a:t>
            </a:r>
            <a:r>
              <a:rPr lang="en-US" altLang="zh-CN" sz="1600" dirty="0"/>
              <a:t>-Spline</a:t>
            </a:r>
            <a:endParaRPr lang="en-US" sz="1600" dirty="0"/>
          </a:p>
        </p:txBody>
      </p:sp>
      <p:grpSp>
        <p:nvGrpSpPr>
          <p:cNvPr id="84" name="Group 83"/>
          <p:cNvGrpSpPr/>
          <p:nvPr/>
        </p:nvGrpSpPr>
        <p:grpSpPr>
          <a:xfrm>
            <a:off x="1729858" y="936974"/>
            <a:ext cx="2211357" cy="4804027"/>
            <a:chOff x="2013312" y="1122644"/>
            <a:chExt cx="2211357" cy="4804027"/>
          </a:xfrm>
        </p:grpSpPr>
        <p:grpSp>
          <p:nvGrpSpPr>
            <p:cNvPr id="33" name="Group 32"/>
            <p:cNvGrpSpPr/>
            <p:nvPr/>
          </p:nvGrpSpPr>
          <p:grpSpPr>
            <a:xfrm>
              <a:off x="2728611" y="2118635"/>
              <a:ext cx="606681" cy="2974118"/>
              <a:chOff x="5363964" y="2247767"/>
              <a:chExt cx="606681" cy="2974118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427728" y="2247767"/>
                <a:ext cx="542917" cy="2966791"/>
                <a:chOff x="6187837" y="2064158"/>
                <a:chExt cx="542917" cy="2966791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 rot="5400000">
                  <a:off x="6291351" y="3861358"/>
                  <a:ext cx="3555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46" name="Cube 45"/>
                <p:cNvSpPr/>
                <p:nvPr/>
              </p:nvSpPr>
              <p:spPr>
                <a:xfrm>
                  <a:off x="6218237" y="206415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Cube 46"/>
                <p:cNvSpPr/>
                <p:nvPr/>
              </p:nvSpPr>
              <p:spPr>
                <a:xfrm>
                  <a:off x="6203615" y="2634941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Cube 47"/>
                <p:cNvSpPr/>
                <p:nvPr/>
              </p:nvSpPr>
              <p:spPr>
                <a:xfrm>
                  <a:off x="6187837" y="325822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ube 48"/>
                <p:cNvSpPr/>
                <p:nvPr/>
              </p:nvSpPr>
              <p:spPr>
                <a:xfrm>
                  <a:off x="6218237" y="4613949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5363964" y="2293974"/>
                <a:ext cx="484414" cy="2927911"/>
                <a:chOff x="5258964" y="2313092"/>
                <a:chExt cx="484414" cy="2927911"/>
              </a:xfrm>
            </p:grpSpPr>
            <p:sp>
              <p:nvSpPr>
                <p:cNvPr id="36" name="Cube 35"/>
                <p:cNvSpPr>
                  <a:spLocks noChangeAspect="1"/>
                </p:cNvSpPr>
                <p:nvPr/>
              </p:nvSpPr>
              <p:spPr>
                <a:xfrm>
                  <a:off x="5397512" y="2373208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Cube 36"/>
                <p:cNvSpPr>
                  <a:spLocks noChangeAspect="1"/>
                </p:cNvSpPr>
                <p:nvPr/>
              </p:nvSpPr>
              <p:spPr>
                <a:xfrm>
                  <a:off x="5560308" y="2923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Cube 37"/>
                <p:cNvSpPr>
                  <a:spLocks noChangeAspect="1"/>
                </p:cNvSpPr>
                <p:nvPr/>
              </p:nvSpPr>
              <p:spPr>
                <a:xfrm>
                  <a:off x="5378961" y="3630930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Cube 38"/>
                <p:cNvSpPr>
                  <a:spLocks noChangeAspect="1"/>
                </p:cNvSpPr>
                <p:nvPr/>
              </p:nvSpPr>
              <p:spPr>
                <a:xfrm>
                  <a:off x="5570704" y="5077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5258964" y="2313092"/>
                  <a:ext cx="484414" cy="2927911"/>
                  <a:chOff x="2670234" y="2163491"/>
                  <a:chExt cx="484414" cy="2927911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2884694" y="2719012"/>
                    <a:ext cx="21659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2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746183" y="2163491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2670234" y="3429740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3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942516" y="4855440"/>
                    <a:ext cx="212132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aseline="-25000" dirty="0">
                        <a:solidFill>
                          <a:schemeClr val="bg1"/>
                        </a:solidFill>
                      </a:rPr>
                      <a:t>N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2013312" y="1122644"/>
                  <a:ext cx="2211357" cy="9160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dirty="0"/>
                    <a:t>Structure Factor</a:t>
                  </a:r>
                  <a:br>
                    <a:rPr lang="en-US" altLang="zh-CN" sz="16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𝐸𝐸𝑆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6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1600" b="1" i="1" smtClean="0">
                            <a:latin typeface="Cambria Math"/>
                          </a:rPr>
                          <m:t>𝒔</m:t>
                        </m:r>
                        <m:r>
                          <a:rPr lang="en-US" altLang="zh-CN" sz="16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CN" sz="1600" dirty="0"/>
                </a:p>
                <a:p>
                  <a:pPr algn="ctr"/>
                  <a:r>
                    <a:rPr lang="en-US" altLang="zh-CN" sz="1600" dirty="0"/>
                    <a:t>around each J</a:t>
                  </a:r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312" y="1122644"/>
                  <a:ext cx="2211357" cy="91608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2124544" y="5195189"/>
                  <a:ext cx="1737270" cy="7314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,2,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𝐸𝐸𝑆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/>
                              </a:rPr>
                              <m:t>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sz="1600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6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b="1" i="1" dirty="0">
                            <a:solidFill>
                              <a:prstClr val="black"/>
                            </a:solidFill>
                          </a:rPr>
                          <m:t>s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near</m:t>
                        </m:r>
                        <m:r>
                          <a:rPr lang="en-US" altLang="zh-CN" sz="1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1600" i="1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544" y="5195189"/>
                  <a:ext cx="1737270" cy="73148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Straight Arrow Connector 53"/>
          <p:cNvCxnSpPr>
            <a:endCxn id="55" idx="2"/>
          </p:cNvCxnSpPr>
          <p:nvPr/>
        </p:nvCxnSpPr>
        <p:spPr>
          <a:xfrm>
            <a:off x="2997225" y="2137850"/>
            <a:ext cx="1967936" cy="12082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5" idx="2"/>
          </p:cNvCxnSpPr>
          <p:nvPr/>
        </p:nvCxnSpPr>
        <p:spPr>
          <a:xfrm>
            <a:off x="2982603" y="2708633"/>
            <a:ext cx="1982558" cy="63742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55" idx="2"/>
          </p:cNvCxnSpPr>
          <p:nvPr/>
        </p:nvCxnSpPr>
        <p:spPr>
          <a:xfrm>
            <a:off x="2966825" y="3331920"/>
            <a:ext cx="1998336" cy="1413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55" idx="2"/>
          </p:cNvCxnSpPr>
          <p:nvPr/>
        </p:nvCxnSpPr>
        <p:spPr>
          <a:xfrm flipV="1">
            <a:off x="2997225" y="3346056"/>
            <a:ext cx="1967936" cy="13415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068000" y="991115"/>
            <a:ext cx="2211357" cy="3318694"/>
            <a:chOff x="4172570" y="1128275"/>
            <a:chExt cx="2211357" cy="3318694"/>
          </a:xfrm>
        </p:grpSpPr>
        <p:sp>
          <p:nvSpPr>
            <p:cNvPr id="55" name="Cube 54"/>
            <p:cNvSpPr/>
            <p:nvPr/>
          </p:nvSpPr>
          <p:spPr>
            <a:xfrm>
              <a:off x="5069731" y="3222591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4647545" y="3783902"/>
                  <a:ext cx="1363900" cy="6630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𝑍</m:t>
                                </m:r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,2,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𝐸𝐸𝑆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sz="1600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600" b="1" i="1" dirty="0"/>
                          <m:t>s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b="1" i="1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1600" i="1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545" y="3783902"/>
                  <a:ext cx="1363900" cy="6630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/>
                <p:cNvSpPr/>
                <p:nvPr/>
              </p:nvSpPr>
              <p:spPr>
                <a:xfrm>
                  <a:off x="4172570" y="1128275"/>
                  <a:ext cx="2211357" cy="9002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dirty="0"/>
                    <a:t>EES interpolated</a:t>
                  </a:r>
                </a:p>
                <a:p>
                  <a:pPr algn="ctr"/>
                  <a:r>
                    <a:rPr lang="en-US" altLang="zh-CN" sz="1600" dirty="0"/>
                    <a:t>Structure Factor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/>
                            </a:rPr>
                            <m:t>𝑆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altLang="zh-CN" sz="1600" i="1">
                                  <a:latin typeface="Cambria Math"/>
                                </a:rPr>
                                <m:t>,2,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a14:m>
                  <a:endParaRPr lang="en-US" altLang="zh-CN" sz="16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2570" y="1128275"/>
                  <a:ext cx="2211357" cy="90024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9" name="Straight Arrow Connector 78"/>
          <p:cNvCxnSpPr/>
          <p:nvPr/>
        </p:nvCxnSpPr>
        <p:spPr>
          <a:xfrm flipV="1">
            <a:off x="5444099" y="3301914"/>
            <a:ext cx="2900081" cy="248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8442050" y="3047442"/>
            <a:ext cx="417036" cy="417000"/>
            <a:chOff x="1535453" y="1885980"/>
            <a:chExt cx="417036" cy="417000"/>
          </a:xfrm>
        </p:grpSpPr>
        <p:sp>
          <p:nvSpPr>
            <p:cNvPr id="82" name="Cube 81"/>
            <p:cNvSpPr/>
            <p:nvPr/>
          </p:nvSpPr>
          <p:spPr>
            <a:xfrm>
              <a:off x="1535453" y="1885980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586106" y="1983235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2" name="Straight Arrow Connector 91"/>
          <p:cNvCxnSpPr/>
          <p:nvPr/>
        </p:nvCxnSpPr>
        <p:spPr>
          <a:xfrm>
            <a:off x="900447" y="3341880"/>
            <a:ext cx="1591336" cy="478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894689" y="4737371"/>
            <a:ext cx="1591336" cy="478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7471653" y="979517"/>
            <a:ext cx="1852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EES interpolated</a:t>
            </a:r>
            <a:br>
              <a:rPr lang="en-US" altLang="zh-CN" sz="1600" dirty="0"/>
            </a:br>
            <a:r>
              <a:rPr lang="en-US" altLang="zh-CN" sz="1600" b="1" i="1" dirty="0"/>
              <a:t>g</a:t>
            </a:r>
            <a:r>
              <a:rPr lang="en-US" altLang="zh-CN" sz="1600" dirty="0"/>
              <a:t>-space </a:t>
            </a:r>
          </a:p>
          <a:p>
            <a:pPr algn="ctr"/>
            <a:r>
              <a:rPr lang="en-US" altLang="zh-CN" sz="1600" dirty="0"/>
              <a:t>core 2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7658641" y="3646365"/>
                <a:ext cx="1579600" cy="601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/>
                                </a:rPr>
                                <m:t>core</m:t>
                              </m:r>
                              <m:r>
                                <a:rPr lang="en-US" sz="160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/>
                            </a:rPr>
                            <m:t>𝒈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641" y="3646365"/>
                <a:ext cx="1579600" cy="601447"/>
              </a:xfrm>
              <a:prstGeom prst="rect">
                <a:avLst/>
              </a:prstGeom>
              <a:blipFill rotWithShape="0"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480067" y="2970949"/>
                <a:ext cx="2489207" cy="312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𝐹𝐹𝑇</m:t>
                          </m:r>
                          <m:r>
                            <m:rPr>
                              <m:nor/>
                            </m:rPr>
                            <a:rPr lang="en-US" sz="1200" dirty="0"/>
                            <m:t> </m:t>
                          </m:r>
                        </m:e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dirty="0" smtClean="0">
                              <a:latin typeface="Cambria Math"/>
                            </a:rPr>
                            <m:t>−,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𝐸𝐸𝑆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altLang="zh-CN" sz="1400" i="1">
                                      <a:latin typeface="Cambria Math"/>
                                    </a:rPr>
                                    <m:t>,2,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𝐸𝐸𝑆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12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sz="120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200" b="0" i="1" dirty="0" smtClean="0">
                              <a:latin typeface="Cambria Math"/>
                            </a:rPr>
                            <m:t>𝐺</m:t>
                          </m:r>
                          <m:r>
                            <a:rPr lang="en-US" altLang="zh-CN" sz="1200" b="0" i="1" baseline="-25000" dirty="0" smtClean="0">
                              <a:latin typeface="Cambria Math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67" y="2970949"/>
                <a:ext cx="2489207" cy="31297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-233846" y="-28251"/>
                <a:ext cx="9092932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CC"/>
                    </a:solidFill>
                  </a:rPr>
                  <a:t>3. Creating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the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b="1" i="1" dirty="0">
                    <a:solidFill>
                      <a:srgbClr val="0000CC"/>
                    </a:solidFill>
                  </a:rPr>
                  <a:t>g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-space core 2 density,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core</m:t>
                            </m:r>
                            <m:r>
                              <a:rPr lang="en-US" sz="2800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2800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EES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solidFill>
                          <a:srgbClr val="0033CC"/>
                        </a:solidFill>
                        <a:latin typeface="Cambria Math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33CC"/>
                        </a:solidFill>
                        <a:latin typeface="Cambria Math"/>
                      </a:rPr>
                      <m:t>𝒈</m:t>
                    </m:r>
                    <m:r>
                      <a:rPr lang="en-US" sz="2800" b="0" i="1" smtClean="0">
                        <a:solidFill>
                          <a:srgbClr val="0033CC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3846" y="-28251"/>
                <a:ext cx="9092932" cy="552267"/>
              </a:xfrm>
              <a:prstGeom prst="rect">
                <a:avLst/>
              </a:prstGeom>
              <a:blipFill rotWithShape="0">
                <a:blip r:embed="rId8"/>
                <a:stretch>
                  <a:fillRect t="-4396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-17026" y="1971400"/>
            <a:ext cx="801710" cy="2984193"/>
            <a:chOff x="4499784" y="1880021"/>
            <a:chExt cx="801710" cy="2984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4528162" y="1880021"/>
                  <a:ext cx="763351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8162" y="1880021"/>
                  <a:ext cx="763351" cy="43826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 rot="5400000">
              <a:off x="4703666" y="3535763"/>
              <a:ext cx="355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4499784" y="4425632"/>
                  <a:ext cx="763351" cy="438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784" y="4425632"/>
                  <a:ext cx="763351" cy="4385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4528162" y="2463600"/>
                  <a:ext cx="763351" cy="4385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8162" y="2463600"/>
                  <a:ext cx="763351" cy="43851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4538143" y="3035888"/>
                  <a:ext cx="763351" cy="4399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143" y="3035888"/>
                  <a:ext cx="763351" cy="43992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79755" y="1128805"/>
                <a:ext cx="1226618" cy="426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/>
                          </a:rPr>
                          <m:t>𝐽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,2)</m:t>
                        </m:r>
                      </m:sup>
                    </m:sSubSup>
                  </m:oMath>
                </a14:m>
                <a:r>
                  <a:rPr lang="en-US" sz="1600" dirty="0"/>
                  <a:t> vector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5" y="1128805"/>
                <a:ext cx="1226618" cy="426848"/>
              </a:xfrm>
              <a:prstGeom prst="rect">
                <a:avLst/>
              </a:prstGeom>
              <a:blipFill rotWithShape="0">
                <a:blip r:embed="rId16"/>
                <a:stretch>
                  <a:fillRect r="-19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48802" y="6269908"/>
                <a:ext cx="5242654" cy="399725"/>
              </a:xfrm>
              <a:prstGeom prst="rect">
                <a:avLst/>
              </a:prstGeom>
              <a:ln w="19050">
                <a:solidFill>
                  <a:srgbClr val="0000CC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,2,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EES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02" y="6269908"/>
                <a:ext cx="5242654" cy="399725"/>
              </a:xfrm>
              <a:prstGeom prst="rect">
                <a:avLst/>
              </a:prstGeom>
              <a:blipFill rotWithShape="0">
                <a:blip r:embed="rId17"/>
                <a:stretch>
                  <a:fillRect t="-1471" b="-8824"/>
                </a:stretch>
              </a:blipFill>
              <a:ln w="19050">
                <a:solidFill>
                  <a:srgbClr val="00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749657" y="5900576"/>
            <a:ext cx="353782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   core 2 density in    </a:t>
            </a:r>
            <a:r>
              <a:rPr lang="en-US" altLang="zh-CN" b="1" i="1" dirty="0"/>
              <a:t>g</a:t>
            </a:r>
            <a:r>
              <a:rPr lang="en-US" altLang="zh-CN" dirty="0"/>
              <a:t>-space by EES </a:t>
            </a:r>
          </a:p>
        </p:txBody>
      </p:sp>
      <p:sp>
        <p:nvSpPr>
          <p:cNvPr id="56" name="TextBox 55"/>
          <p:cNvSpPr txBox="1"/>
          <p:nvPr/>
        </p:nvSpPr>
        <p:spPr>
          <a:xfrm rot="1823801">
            <a:off x="2840795" y="2487461"/>
            <a:ext cx="1522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N-Consolidation</a:t>
            </a:r>
          </a:p>
        </p:txBody>
      </p:sp>
      <p:sp>
        <p:nvSpPr>
          <p:cNvPr id="58" name="TextBox 57"/>
          <p:cNvSpPr txBox="1"/>
          <p:nvPr/>
        </p:nvSpPr>
        <p:spPr>
          <a:xfrm rot="19586038">
            <a:off x="2936824" y="3850375"/>
            <a:ext cx="1522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N-Consolidation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578587" y="4574500"/>
                <a:ext cx="3417795" cy="961417"/>
              </a:xfrm>
              <a:prstGeom prst="rect">
                <a:avLst/>
              </a:prstGeom>
              <a:ln w="19050">
                <a:solidFill>
                  <a:srgbClr val="0000CC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e>
                              </m:d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    Treated via EES to achieve </a:t>
                </a:r>
                <a:r>
                  <a:rPr lang="en-US" sz="1600" i="1" dirty="0"/>
                  <a:t>N </a:t>
                </a:r>
                <a:r>
                  <a:rPr lang="en-US" sz="1600" dirty="0"/>
                  <a:t>log </a:t>
                </a:r>
                <a:r>
                  <a:rPr lang="en-US" sz="1600" i="1" dirty="0"/>
                  <a:t>N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587" y="4574500"/>
                <a:ext cx="3417795" cy="961417"/>
              </a:xfrm>
              <a:prstGeom prst="rect">
                <a:avLst/>
              </a:prstGeom>
              <a:blipFill rotWithShape="0">
                <a:blip r:embed="rId18"/>
                <a:stretch>
                  <a:fillRect b="-5590"/>
                </a:stretch>
              </a:blipFill>
              <a:ln w="19050">
                <a:solidFill>
                  <a:srgbClr val="00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5994060" y="2671678"/>
                <a:ext cx="1477593" cy="330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𝛥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sz="1400" dirty="0"/>
                        <m:t> 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060" y="2671678"/>
                <a:ext cx="1477593" cy="330283"/>
              </a:xfrm>
              <a:prstGeom prst="rect">
                <a:avLst/>
              </a:prstGeom>
              <a:blipFill rotWithShape="0">
                <a:blip r:embed="rId19"/>
                <a:stretch>
                  <a:fillRect r="-4115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 flipH="1" flipV="1">
            <a:off x="4542975" y="4687641"/>
            <a:ext cx="901125" cy="66260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663002" y="5615226"/>
            <a:ext cx="0" cy="75588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97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8024" y="-93926"/>
            <a:ext cx="3895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CC"/>
                </a:solidFill>
              </a:rPr>
              <a:t>Creating the Energy</a:t>
            </a:r>
            <a:endParaRPr lang="en-US" sz="3200" i="1" dirty="0">
              <a:solidFill>
                <a:srgbClr val="0000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3311" y="472924"/>
            <a:ext cx="89421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Tx/>
              <a:buAutoNum type="arabicParenBoth"/>
            </a:pPr>
            <a:r>
              <a:rPr lang="en-US" sz="2400" dirty="0">
                <a:solidFill>
                  <a:srgbClr val="0000CC"/>
                </a:solidFill>
              </a:rPr>
              <a:t>Kinetic Energy of non-interacting electrons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Smooth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Core 1*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Core 2*</a:t>
            </a:r>
          </a:p>
          <a:p>
            <a:pPr marL="914400" lvl="1" indent="-457200">
              <a:buFontTx/>
              <a:buAutoNum type="arabicParenBoth"/>
            </a:pPr>
            <a:r>
              <a:rPr lang="en-US" sz="2400" dirty="0">
                <a:solidFill>
                  <a:srgbClr val="0000CC"/>
                </a:solidFill>
              </a:rPr>
              <a:t> Local e-ion energy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Smooth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Core 1 (short and long)*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Core 2 (short and long)*</a:t>
            </a:r>
          </a:p>
          <a:p>
            <a:pPr marL="914400" lvl="1" indent="-457200">
              <a:buFontTx/>
              <a:buAutoNum type="arabicParenBoth"/>
            </a:pPr>
            <a:r>
              <a:rPr lang="en-US" sz="2400" dirty="0">
                <a:solidFill>
                  <a:srgbClr val="0000CC"/>
                </a:solidFill>
              </a:rPr>
              <a:t>Exchange-Correlation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Smooth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Core*</a:t>
            </a:r>
          </a:p>
          <a:p>
            <a:pPr marL="971550" lvl="1" indent="-514350">
              <a:buFont typeface="+mj-lt"/>
              <a:buAutoNum type="arabicParenBoth"/>
            </a:pPr>
            <a:r>
              <a:rPr lang="en-US" sz="2400" dirty="0" err="1">
                <a:solidFill>
                  <a:srgbClr val="0000CC"/>
                </a:solidFill>
              </a:rPr>
              <a:t>Hartree</a:t>
            </a:r>
            <a:endParaRPr lang="en-US" sz="2400" dirty="0">
              <a:solidFill>
                <a:srgbClr val="0000CC"/>
              </a:solidFill>
            </a:endParaRP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Smooth-Smooth : long + short range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Long range*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Smooth-Core 1/2 : short range*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>
                <a:solidFill>
                  <a:srgbClr val="0000CC"/>
                </a:solidFill>
              </a:rPr>
              <a:t>Core 1/Core 2 : short range*</a:t>
            </a:r>
          </a:p>
        </p:txBody>
      </p:sp>
      <p:sp>
        <p:nvSpPr>
          <p:cNvPr id="2" name="Rectangle 1"/>
          <p:cNvSpPr/>
          <p:nvPr/>
        </p:nvSpPr>
        <p:spPr>
          <a:xfrm>
            <a:off x="143270" y="6474567"/>
            <a:ext cx="129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*new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7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3464" y="69134"/>
            <a:ext cx="82936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solidFill>
                  <a:srgbClr val="0000CC"/>
                </a:solidFill>
              </a:rPr>
              <a:t>1. Kinetic Energy of non-interacting electrons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36526" y="674275"/>
                <a:ext cx="4926157" cy="554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𝑁𝐼𝐾𝐸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𝑁𝐼𝐾𝐸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𝑁𝐼𝐾𝐸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sz="24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𝑁𝐼𝐾𝐸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sz="2400" b="0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2)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26" y="674275"/>
                <a:ext cx="4926157" cy="55406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13487" y="1401811"/>
                <a:ext cx="7515071" cy="924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𝑁𝐼𝐾𝐸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87" y="1401811"/>
                <a:ext cx="7515071" cy="9243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60046" y="2397762"/>
                <a:ext cx="3539559" cy="816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𝑁𝐼𝐾𝐸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core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,∆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46" y="2397762"/>
                <a:ext cx="3539559" cy="8161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5140" y="3285529"/>
                <a:ext cx="5875263" cy="816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𝑁𝐼𝐾𝐸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𝐾𝐸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,2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40" y="3285529"/>
                <a:ext cx="5875263" cy="816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2114" y="5105715"/>
                <a:ext cx="7652608" cy="16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Note, the EES computation of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𝐼𝐽</m:t>
                        </m:r>
                      </m:sub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600" dirty="0"/>
                  <a:t> has already been presented and computing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𝐼𝐽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,∆</m:t>
                              </m:r>
                            </m:e>
                          </m:d>
                        </m:sup>
                      </m:sSubSup>
                      <m:r>
                        <a:rPr lang="en-US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1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  <m:sup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 algn="just"/>
                <a:r>
                  <a:rPr lang="en-US" sz="1600" dirty="0"/>
                  <a:t>by EES just requires utilizing a slightly different input in slide 17,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altLang="zh-CN" sz="1600" i="1" dirty="0">
                    <a:latin typeface="Cambria Math" panose="02040503050406030204" pitchFamily="18" charset="0"/>
                  </a:rPr>
                </a:br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14" y="5105715"/>
                <a:ext cx="7652608" cy="1601785"/>
              </a:xfrm>
              <a:prstGeom prst="rect">
                <a:avLst/>
              </a:prstGeom>
              <a:blipFill rotWithShape="0">
                <a:blip r:embed="rId6"/>
                <a:stretch>
                  <a:fillRect l="-398" b="-1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13487" y="254960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*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5224" y="343345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*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5224" y="4502826"/>
            <a:ext cx="129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*new terms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35516" y="4122016"/>
                <a:ext cx="198034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𝐾𝐸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516" y="4122016"/>
                <a:ext cx="1980349" cy="380810"/>
              </a:xfrm>
              <a:prstGeom prst="rect">
                <a:avLst/>
              </a:prstGeom>
              <a:blipFill rotWithShape="0"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32146" y="3932812"/>
                <a:ext cx="3577774" cy="800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𝑝𝑐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46" y="3932812"/>
                <a:ext cx="3577774" cy="80092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702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88136" y="160574"/>
            <a:ext cx="6117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solidFill>
                  <a:srgbClr val="0000CC"/>
                </a:solidFill>
              </a:rPr>
              <a:t>2. Local electron-ion energy</a:t>
            </a:r>
          </a:p>
        </p:txBody>
      </p:sp>
    </p:spTree>
    <p:extLst>
      <p:ext uri="{BB962C8B-B14F-4D97-AF65-F5344CB8AC3E}">
        <p14:creationId xmlns:p14="http://schemas.microsoft.com/office/powerpoint/2010/main" val="726812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g1testGlenC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5" t="38374" r="27207" b="17668"/>
          <a:stretch/>
        </p:blipFill>
        <p:spPr>
          <a:xfrm rot="1125852">
            <a:off x="5828172" y="3388843"/>
            <a:ext cx="3151788" cy="1595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955" y="-78372"/>
            <a:ext cx="8368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/>
              <a:t>OpenAtom</a:t>
            </a:r>
            <a:r>
              <a:rPr lang="en-US" sz="3200" b="1" dirty="0"/>
              <a:t> Concept: </a:t>
            </a:r>
            <a:r>
              <a:rPr lang="en-US" sz="3200" dirty="0"/>
              <a:t>Statistical Sampling of </a:t>
            </a:r>
            <a:br>
              <a:rPr lang="en-US" sz="3200" dirty="0"/>
            </a:br>
            <a:r>
              <a:rPr lang="en-US" sz="3200" dirty="0"/>
              <a:t>Complex Environments is Key to Understanding </a:t>
            </a:r>
            <a:br>
              <a:rPr lang="en-US" sz="3200" dirty="0"/>
            </a:br>
            <a:r>
              <a:rPr lang="en-US" sz="3200" dirty="0"/>
              <a:t>                 many Physical Systems.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972" y="1491288"/>
            <a:ext cx="5869812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Biological function </a:t>
            </a:r>
            <a:r>
              <a:rPr lang="en-US" b="1" dirty="0"/>
              <a:t>: </a:t>
            </a:r>
            <a:r>
              <a:rPr lang="en-US" dirty="0"/>
              <a:t>enabled by fluctuations</a:t>
            </a:r>
            <a:br>
              <a:rPr lang="en-US" dirty="0"/>
            </a:br>
            <a:r>
              <a:rPr lang="en-US" dirty="0"/>
              <a:t>in both the environment and the biomolecules.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Pollutant detection: </a:t>
            </a:r>
            <a:r>
              <a:rPr lang="en-US" dirty="0"/>
              <a:t>requires sampling complex</a:t>
            </a:r>
            <a:br>
              <a:rPr lang="en-US" dirty="0"/>
            </a:br>
            <a:r>
              <a:rPr lang="en-US" dirty="0"/>
              <a:t>aqueous systems and then exporting the results to</a:t>
            </a:r>
            <a:br>
              <a:rPr lang="en-US" dirty="0"/>
            </a:br>
            <a:r>
              <a:rPr lang="en-US" dirty="0"/>
              <a:t>a GW/GW-BSE app for computation of spectra.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Understanding chemical reactions in dense arrays:</a:t>
            </a:r>
          </a:p>
          <a:p>
            <a:pPr algn="just"/>
            <a:r>
              <a:rPr lang="en-US" dirty="0"/>
              <a:t>       requires non-trivial sampling of the full system</a:t>
            </a:r>
            <a:br>
              <a:rPr lang="en-US" dirty="0"/>
            </a:br>
            <a:r>
              <a:rPr lang="en-US" dirty="0"/>
              <a:t>       due to complex many-body reaction paths.</a:t>
            </a:r>
          </a:p>
        </p:txBody>
      </p:sp>
      <p:grpSp>
        <p:nvGrpSpPr>
          <p:cNvPr id="6" name="Group 58"/>
          <p:cNvGrpSpPr>
            <a:grpSpLocks/>
          </p:cNvGrpSpPr>
          <p:nvPr/>
        </p:nvGrpSpPr>
        <p:grpSpPr bwMode="auto">
          <a:xfrm>
            <a:off x="6377238" y="1653241"/>
            <a:ext cx="2251390" cy="1395096"/>
            <a:chOff x="4221" y="2917"/>
            <a:chExt cx="1394" cy="1067"/>
          </a:xfrm>
        </p:grpSpPr>
        <p:sp>
          <p:nvSpPr>
            <p:cNvPr id="7" name="Rectangle 45"/>
            <p:cNvSpPr>
              <a:spLocks noChangeArrowheads="1"/>
            </p:cNvSpPr>
            <p:nvPr/>
          </p:nvSpPr>
          <p:spPr bwMode="auto">
            <a:xfrm>
              <a:off x="5001" y="2988"/>
              <a:ext cx="358" cy="2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46"/>
            <p:cNvSpPr>
              <a:spLocks noChangeArrowheads="1"/>
            </p:cNvSpPr>
            <p:nvPr/>
          </p:nvSpPr>
          <p:spPr bwMode="auto">
            <a:xfrm>
              <a:off x="4982" y="3672"/>
              <a:ext cx="438" cy="22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pic>
          <p:nvPicPr>
            <p:cNvPr id="9" name="Picture 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5" t="12269" r="15279" b="15588"/>
            <a:stretch/>
          </p:blipFill>
          <p:spPr bwMode="auto">
            <a:xfrm>
              <a:off x="4221" y="2917"/>
              <a:ext cx="1394" cy="1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CC63B3-89B8-4014-90A7-7661C02D10AD}"/>
              </a:ext>
            </a:extLst>
          </p:cNvPr>
          <p:cNvSpPr txBox="1"/>
          <p:nvPr/>
        </p:nvSpPr>
        <p:spPr>
          <a:xfrm>
            <a:off x="161061" y="5202269"/>
            <a:ext cx="85702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B050"/>
                </a:solidFill>
              </a:rPr>
              <a:t>OpenAtom</a:t>
            </a:r>
            <a:r>
              <a:rPr lang="en-US" sz="2400" b="1" dirty="0">
                <a:solidFill>
                  <a:srgbClr val="00B050"/>
                </a:solidFill>
              </a:rPr>
              <a:t>: </a:t>
            </a:r>
            <a:r>
              <a:rPr lang="en-US" sz="2400" dirty="0">
                <a:solidFill>
                  <a:srgbClr val="00B050"/>
                </a:solidFill>
              </a:rPr>
              <a:t>IBM (Martyna), UIUC  (Kale) and Yale (Ismail-</a:t>
            </a:r>
            <a:r>
              <a:rPr lang="en-US" sz="2400" dirty="0" err="1">
                <a:solidFill>
                  <a:srgbClr val="00B050"/>
                </a:solidFill>
              </a:rPr>
              <a:t>Beigi</a:t>
            </a:r>
            <a:r>
              <a:rPr lang="en-US" sz="2400" dirty="0">
                <a:solidFill>
                  <a:srgbClr val="00B050"/>
                </a:solidFill>
              </a:rPr>
              <a:t>)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                      collaborate to build the Electronic Ground and Excited </a:t>
            </a: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                       State parallel software and methods including nuclear </a:t>
            </a: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B050"/>
                </a:solidFill>
              </a:rPr>
              <a:t>                       motion capabilities to realize this vision (plane-waves).</a:t>
            </a:r>
          </a:p>
        </p:txBody>
      </p:sp>
    </p:spTree>
    <p:extLst>
      <p:ext uri="{BB962C8B-B14F-4D97-AF65-F5344CB8AC3E}">
        <p14:creationId xmlns:p14="http://schemas.microsoft.com/office/powerpoint/2010/main" val="153147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88136" y="160574"/>
            <a:ext cx="6117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solidFill>
                  <a:srgbClr val="0000CC"/>
                </a:solidFill>
              </a:rPr>
              <a:t>3. Exchange Correlation</a:t>
            </a:r>
          </a:p>
        </p:txBody>
      </p:sp>
    </p:spTree>
    <p:extLst>
      <p:ext uri="{BB962C8B-B14F-4D97-AF65-F5344CB8AC3E}">
        <p14:creationId xmlns:p14="http://schemas.microsoft.com/office/powerpoint/2010/main" val="43472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88136" y="160574"/>
            <a:ext cx="6117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solidFill>
                  <a:srgbClr val="0000CC"/>
                </a:solidFill>
              </a:rPr>
              <a:t>4. </a:t>
            </a:r>
            <a:r>
              <a:rPr lang="en-US" sz="3200" dirty="0" err="1">
                <a:solidFill>
                  <a:srgbClr val="0000CC"/>
                </a:solidFill>
              </a:rPr>
              <a:t>Hartree</a:t>
            </a:r>
            <a:r>
              <a:rPr lang="en-US" sz="3200" dirty="0">
                <a:solidFill>
                  <a:srgbClr val="0000CC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744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53312" y="43234"/>
                <a:ext cx="5696712" cy="701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rgbClr val="0000CC"/>
                    </a:solidFill>
                  </a:rPr>
                  <a:t>Creating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32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sz="3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32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sz="32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000CC"/>
                    </a:solidFill>
                  </a:rPr>
                  <a:t> derivatives</a:t>
                </a:r>
                <a:endParaRPr lang="en-US" sz="3200" i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312" y="43234"/>
                <a:ext cx="5696712" cy="701602"/>
              </a:xfrm>
              <a:prstGeom prst="rect">
                <a:avLst/>
              </a:prstGeom>
              <a:blipFill rotWithShape="0">
                <a:blip r:embed="rId2"/>
                <a:stretch>
                  <a:fillRect l="-2674" r="-749" b="-2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10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83664" y="8703"/>
            <a:ext cx="526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srgbClr val="0000CC"/>
                </a:solidFill>
              </a:rPr>
              <a:t>Creating the ionic derivatives</a:t>
            </a:r>
            <a:endParaRPr lang="en-US" sz="3200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84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78408" y="0"/>
            <a:ext cx="76169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srgbClr val="0000CC"/>
                </a:solidFill>
              </a:rPr>
              <a:t>Creating the S-matrix and </a:t>
            </a:r>
            <a:r>
              <a:rPr lang="en-US" sz="3200" dirty="0" err="1">
                <a:solidFill>
                  <a:srgbClr val="0000CC"/>
                </a:solidFill>
              </a:rPr>
              <a:t>orthogonalization</a:t>
            </a:r>
            <a:endParaRPr lang="en-US" sz="3200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133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07073" y="-36403"/>
            <a:ext cx="7488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solidFill>
                  <a:srgbClr val="0000CC"/>
                </a:solidFill>
              </a:rPr>
              <a:t>Accuracy of long/short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70306" y="1743761"/>
              <a:ext cx="7513319" cy="16381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446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65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0342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206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PW cutoff: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20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ℏ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me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Ryd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1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2000" b="0" i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en-US" sz="2000" b="0" i="1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err="1">
                              <a:effectLst/>
                            </a:rPr>
                            <a:t>erfc</a:t>
                          </a:r>
                          <a:r>
                            <a:rPr lang="en-US" sz="20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effectLst/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000" b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600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5.1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2.21e-05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600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9.4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3.5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7.43e-07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5430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16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4.0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1.54e-08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1445776"/>
                  </p:ext>
                </p:extLst>
              </p:nvPr>
            </p:nvGraphicFramePr>
            <p:xfrm>
              <a:off x="670306" y="1743761"/>
              <a:ext cx="7513319" cy="16381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44637"/>
                    <a:gridCol w="2465260"/>
                    <a:gridCol w="2503422"/>
                  </a:tblGrid>
                  <a:tr h="6597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239" t="-11111" r="-196172" b="-1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103457" t="-11111" r="-102469" b="-1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200487" t="-11111" r="-973" b="-170370"/>
                          </a:stretch>
                        </a:blipFill>
                      </a:tcPr>
                    </a:tc>
                  </a:tr>
                  <a:tr h="3261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</a:rPr>
                            <a:t>5.1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2.21e-05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261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9.4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3.5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7.43e-07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261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16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4.0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1.54e-08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70306" y="4254393"/>
              <a:ext cx="7513319" cy="16381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446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65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0342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048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PW cutoff:</a:t>
                          </a:r>
                          <a:endParaRPr lang="en-US" sz="2000" i="1" dirty="0"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20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ℏ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me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Ryd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kumimoji="0" lang="en-US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US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err="1">
                              <a:effectLst/>
                            </a:rPr>
                            <a:t>erfc</a:t>
                          </a:r>
                          <a:r>
                            <a:rPr lang="en-US" sz="2000" b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effectLst/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600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20.3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2.21e-05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37.5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3.5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7.43e-07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5430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64.0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4.0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1.54e-08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4533061"/>
                  </p:ext>
                </p:extLst>
              </p:nvPr>
            </p:nvGraphicFramePr>
            <p:xfrm>
              <a:off x="670306" y="4254393"/>
              <a:ext cx="7513319" cy="16381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44637"/>
                    <a:gridCol w="2465260"/>
                    <a:gridCol w="2503422"/>
                  </a:tblGrid>
                  <a:tr h="6597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39" t="-10092" r="-196172" b="-168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103457" t="-10092" r="-102469" b="-168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00487" t="-10092" r="-973" b="-168807"/>
                          </a:stretch>
                        </a:blipFill>
                      </a:tcPr>
                    </a:tc>
                  </a:tr>
                  <a:tr h="3261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20.3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2.21e-05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261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37.5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3.5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7.43e-07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261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64.0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4.0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1.54e-08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460355" y="629655"/>
                <a:ext cx="1594154" cy="77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 ≈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,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355" y="629655"/>
                <a:ext cx="1594154" cy="7728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879387" y="816020"/>
                <a:ext cx="11507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387" y="816020"/>
                <a:ext cx="1150700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741883"/>
            <a:ext cx="6572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approximately match long/short range accuracy: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28067" y="1368770"/>
                <a:ext cx="24656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4 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bohr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067" y="1368770"/>
                <a:ext cx="2465675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31292" y="3885275"/>
                <a:ext cx="24656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2 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bohr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292" y="3885275"/>
                <a:ext cx="2465674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16610" y="6131120"/>
                <a:ext cx="7540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CC"/>
                    </a:solidFill>
                  </a:rPr>
                  <a:t>High accuracy can be obtained with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CC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CC"/>
                    </a:solidFill>
                  </a:rPr>
                  <a:t> small !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10" y="6131120"/>
                <a:ext cx="7540141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293" t="-10667" r="-243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222148" y="1380973"/>
            <a:ext cx="2465674" cy="362788"/>
          </a:xfrm>
          <a:prstGeom prst="rect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22148" y="3922084"/>
            <a:ext cx="2465674" cy="362788"/>
          </a:xfrm>
          <a:prstGeom prst="rect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4593" y="3409669"/>
                <a:ext cx="1146403" cy="910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|</a:t>
                </a:r>
                <a:r>
                  <a:rPr lang="en-US" altLang="zh-CN" sz="2000" b="1" i="1" dirty="0"/>
                  <a:t>g</a:t>
                </a:r>
                <a:r>
                  <a:rPr lang="en-US" altLang="zh-CN" sz="2000" dirty="0"/>
                  <a:t>|</a:t>
                </a:r>
                <a:r>
                  <a:rPr lang="zh-CN" altLang="zh-CN" sz="2000" dirty="0"/>
                  <a:t>&lt;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3" y="3409669"/>
                <a:ext cx="1146403" cy="910249"/>
              </a:xfrm>
              <a:prstGeom prst="rect">
                <a:avLst/>
              </a:prstGeom>
              <a:blipFill rotWithShape="0"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2417585" y="2787222"/>
            <a:ext cx="412297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429106" y="3457710"/>
                <a:ext cx="1163011" cy="116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,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1" i="1" dirty="0"/>
                      <m:t>s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,</a:t>
                </a:r>
              </a:p>
              <a:p>
                <a:pPr algn="ctr"/>
                <a:r>
                  <a:rPr lang="en-US" altLang="zh-CN" sz="2000" b="1" i="1" dirty="0"/>
                  <a:t>r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𝒉𝒔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106" y="3457710"/>
                <a:ext cx="1163011" cy="1165640"/>
              </a:xfrm>
              <a:prstGeom prst="rect">
                <a:avLst/>
              </a:prstGeom>
              <a:blipFill rotWithShape="0">
                <a:blip r:embed="rId3"/>
                <a:stretch>
                  <a:fillRect r="-5263" b="-8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1461047" y="2477013"/>
            <a:ext cx="539037" cy="3020960"/>
            <a:chOff x="1479335" y="1987689"/>
            <a:chExt cx="539037" cy="3020960"/>
          </a:xfrm>
        </p:grpSpPr>
        <p:sp>
          <p:nvSpPr>
            <p:cNvPr id="8" name="TextBox 7"/>
            <p:cNvSpPr txBox="1"/>
            <p:nvPr/>
          </p:nvSpPr>
          <p:spPr>
            <a:xfrm rot="5400000">
              <a:off x="1578153" y="3822922"/>
              <a:ext cx="3572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479335" y="1987689"/>
              <a:ext cx="417036" cy="417000"/>
              <a:chOff x="1535453" y="1885980"/>
              <a:chExt cx="417036" cy="417000"/>
            </a:xfrm>
          </p:grpSpPr>
          <p:sp>
            <p:nvSpPr>
              <p:cNvPr id="5" name="Cube 4"/>
              <p:cNvSpPr/>
              <p:nvPr/>
            </p:nvSpPr>
            <p:spPr>
              <a:xfrm>
                <a:off x="1535453" y="1885980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/>
              <p:cNvSpPr>
                <a:spLocks noChangeAspect="1"/>
              </p:cNvSpPr>
              <p:nvPr/>
            </p:nvSpPr>
            <p:spPr>
              <a:xfrm>
                <a:off x="1611064" y="2039969"/>
                <a:ext cx="182880" cy="18288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479335" y="2650164"/>
              <a:ext cx="417036" cy="417000"/>
              <a:chOff x="1535453" y="1885980"/>
              <a:chExt cx="417036" cy="417000"/>
            </a:xfrm>
          </p:grpSpPr>
          <p:sp>
            <p:nvSpPr>
              <p:cNvPr id="19" name="Cube 18"/>
              <p:cNvSpPr/>
              <p:nvPr/>
            </p:nvSpPr>
            <p:spPr>
              <a:xfrm>
                <a:off x="1535453" y="1885980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1611064" y="2042426"/>
                <a:ext cx="182880" cy="18288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479335" y="3275664"/>
              <a:ext cx="417036" cy="417000"/>
              <a:chOff x="1535453" y="1885980"/>
              <a:chExt cx="417036" cy="417000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1535453" y="1885980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>
                <a:off x="1611064" y="2040316"/>
                <a:ext cx="182880" cy="18288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479335" y="4591649"/>
              <a:ext cx="417036" cy="417000"/>
              <a:chOff x="1535453" y="1885980"/>
              <a:chExt cx="417036" cy="417000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1535453" y="1885980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1630000" y="2031647"/>
                <a:ext cx="182880" cy="18288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7" name="Straight Arrow Connector 26"/>
          <p:cNvCxnSpPr/>
          <p:nvPr/>
        </p:nvCxnSpPr>
        <p:spPr>
          <a:xfrm>
            <a:off x="2417585" y="3361248"/>
            <a:ext cx="412297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417585" y="3931454"/>
            <a:ext cx="412297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417585" y="5273158"/>
            <a:ext cx="412297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16977" y="2076879"/>
                <a:ext cx="966767" cy="73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rad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𝐹𝐹𝑇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,+)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977" y="2076879"/>
                <a:ext cx="966767" cy="731611"/>
              </a:xfrm>
              <a:prstGeom prst="rect">
                <a:avLst/>
              </a:prstGeom>
              <a:blipFill rotWithShape="0">
                <a:blip r:embed="rId4"/>
                <a:stretch>
                  <a:fillRect r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6890419" y="2497496"/>
            <a:ext cx="429951" cy="2966791"/>
            <a:chOff x="6908707" y="2008172"/>
            <a:chExt cx="429951" cy="2966791"/>
          </a:xfrm>
        </p:grpSpPr>
        <p:sp>
          <p:nvSpPr>
            <p:cNvPr id="13" name="Cube 12"/>
            <p:cNvSpPr/>
            <p:nvPr/>
          </p:nvSpPr>
          <p:spPr>
            <a:xfrm>
              <a:off x="6908707" y="2008172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6921622" y="256899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6921622" y="316887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6908707" y="455796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992" y="-43719"/>
                <a:ext cx="9102007" cy="11641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00CC"/>
                    </a:solidFill>
                  </a:rPr>
                  <a:t>1. Creating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the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smooth part of the KS states,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, </a:t>
                </a:r>
                <a:br>
                  <a:rPr lang="en-US" altLang="zh-CN" sz="2800" dirty="0">
                    <a:solidFill>
                      <a:srgbClr val="0000CC"/>
                    </a:solidFill>
                  </a:rPr>
                </a:br>
                <a:r>
                  <a:rPr lang="en-US" altLang="zh-CN" sz="2800" dirty="0">
                    <a:solidFill>
                      <a:srgbClr val="0000CC"/>
                    </a:solidFill>
                  </a:rPr>
                  <a:t>on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the density </a:t>
                </a:r>
                <a:r>
                  <a:rPr lang="en-US" altLang="zh-CN" sz="2800" b="1" i="1" dirty="0">
                    <a:solidFill>
                      <a:srgbClr val="0000CC"/>
                    </a:solidFill>
                  </a:rPr>
                  <a:t>s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-space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FFT grid,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8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8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2" y="-43719"/>
                <a:ext cx="9102007" cy="1164101"/>
              </a:xfrm>
              <a:prstGeom prst="rect">
                <a:avLst/>
              </a:prstGeom>
              <a:blipFill rotWithShape="0">
                <a:blip r:embed="rId5"/>
                <a:stretch>
                  <a:fillRect b="-12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1488538" y="2586236"/>
            <a:ext cx="443523" cy="2878051"/>
            <a:chOff x="2736914" y="2106492"/>
            <a:chExt cx="443523" cy="2878051"/>
          </a:xfrm>
        </p:grpSpPr>
        <p:sp>
          <p:nvSpPr>
            <p:cNvPr id="36" name="TextBox 35"/>
            <p:cNvSpPr txBox="1"/>
            <p:nvPr/>
          </p:nvSpPr>
          <p:spPr>
            <a:xfrm>
              <a:off x="2737161" y="2776655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37161" y="2106492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37161" y="3396719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36914" y="4676766"/>
              <a:ext cx="443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N</a:t>
              </a:r>
              <a:r>
                <a:rPr lang="en-US" altLang="zh-CN" sz="1400" baseline="-25000" dirty="0">
                  <a:solidFill>
                    <a:schemeClr val="bg1"/>
                  </a:solidFill>
                </a:rPr>
                <a:t>KS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94658" y="2567660"/>
            <a:ext cx="443523" cy="2859386"/>
            <a:chOff x="2690738" y="2133100"/>
            <a:chExt cx="443523" cy="2859386"/>
          </a:xfrm>
        </p:grpSpPr>
        <p:sp>
          <p:nvSpPr>
            <p:cNvPr id="41" name="TextBox 40"/>
            <p:cNvSpPr txBox="1"/>
            <p:nvPr/>
          </p:nvSpPr>
          <p:spPr>
            <a:xfrm>
              <a:off x="2758910" y="2715373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45713" y="2133100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45713" y="3343005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90738" y="4684709"/>
              <a:ext cx="443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N</a:t>
              </a:r>
              <a:r>
                <a:rPr lang="en-US" altLang="zh-CN" sz="1400" baseline="-25000" dirty="0">
                  <a:solidFill>
                    <a:schemeClr val="bg1"/>
                  </a:solidFill>
                </a:rPr>
                <a:t>KS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047061" y="1196486"/>
            <a:ext cx="1963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Smooth part </a:t>
            </a:r>
          </a:p>
          <a:p>
            <a:pPr algn="ctr"/>
            <a:r>
              <a:rPr lang="en-US" dirty="0"/>
              <a:t>of the KS states</a:t>
            </a:r>
          </a:p>
          <a:p>
            <a:pPr algn="ctr"/>
            <a:r>
              <a:rPr lang="en-US" dirty="0"/>
              <a:t>on discrete </a:t>
            </a:r>
            <a:r>
              <a:rPr lang="en-US" b="1" i="1" dirty="0"/>
              <a:t>s</a:t>
            </a:r>
            <a:r>
              <a:rPr lang="en-US" dirty="0"/>
              <a:t>-space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993" y="1169102"/>
            <a:ext cx="1623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Smooth part </a:t>
            </a:r>
          </a:p>
          <a:p>
            <a:pPr algn="ctr"/>
            <a:r>
              <a:rPr lang="en-US" dirty="0"/>
              <a:t>of the KS states</a:t>
            </a:r>
          </a:p>
          <a:p>
            <a:pPr algn="ctr"/>
            <a:r>
              <a:rPr lang="en-US" dirty="0"/>
              <a:t>in </a:t>
            </a:r>
            <a:r>
              <a:rPr lang="en-US" b="1" i="1" dirty="0"/>
              <a:t>g</a:t>
            </a:r>
            <a:r>
              <a:rPr lang="en-US" dirty="0"/>
              <a:t>-space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53718" y="5866111"/>
            <a:ext cx="388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</a:t>
            </a:r>
            <a:r>
              <a:rPr lang="en-US" sz="2400" baseline="-25000" dirty="0"/>
              <a:t>KS</a:t>
            </a:r>
            <a:r>
              <a:rPr lang="en-US" sz="2400" i="1" dirty="0"/>
              <a:t> </a:t>
            </a:r>
            <a:r>
              <a:rPr lang="en-US" sz="2400" dirty="0"/>
              <a:t>is</a:t>
            </a:r>
            <a:r>
              <a:rPr lang="en-US" sz="2400" i="1" dirty="0"/>
              <a:t> </a:t>
            </a:r>
            <a:r>
              <a:rPr lang="en-US" sz="2400" dirty="0"/>
              <a:t>the number of KS states</a:t>
            </a:r>
            <a:endParaRPr lang="en-US" sz="2400" baseline="-25000" dirty="0"/>
          </a:p>
        </p:txBody>
      </p:sp>
      <p:sp>
        <p:nvSpPr>
          <p:cNvPr id="47" name="TextBox 46"/>
          <p:cNvSpPr txBox="1"/>
          <p:nvPr/>
        </p:nvSpPr>
        <p:spPr>
          <a:xfrm rot="5400000">
            <a:off x="6986335" y="4314113"/>
            <a:ext cx="35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2800" dirty="0"/>
              <a:t>…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179807" y="5652553"/>
                <a:ext cx="1848455" cy="11072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𝐹𝐹𝑇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0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&lt;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𝐹𝐹𝑇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altLang="zh-CN" b="1" dirty="0"/>
                  <a:t>      r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𝒉𝒔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07" y="5652553"/>
                <a:ext cx="1848455" cy="1107226"/>
              </a:xfrm>
              <a:prstGeom prst="rect">
                <a:avLst/>
              </a:prstGeom>
              <a:blipFill rotWithShape="0">
                <a:blip r:embed="rId6"/>
                <a:stretch>
                  <a:fillRect b="-706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7955280" y="4684931"/>
            <a:ext cx="0" cy="967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981480" y="4963399"/>
            <a:ext cx="1206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Notation for</a:t>
            </a:r>
          </a:p>
          <a:p>
            <a:pPr algn="ctr"/>
            <a:r>
              <a:rPr lang="en-US" sz="1600" dirty="0"/>
              <a:t>discrete </a:t>
            </a:r>
            <a:r>
              <a:rPr lang="en-US" sz="1600" b="1" i="1" dirty="0"/>
              <a:t>s</a:t>
            </a:r>
            <a:r>
              <a:rPr lang="en-US" sz="1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9717" y="4217797"/>
                <a:ext cx="15503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m:rPr>
                          <m:nor/>
                        </m:rPr>
                        <a:rPr lang="en-US" b="1" dirty="0"/>
                        <m:t> =</m:t>
                      </m:r>
                      <m:r>
                        <m:rPr>
                          <m:nor/>
                        </m:rPr>
                        <a:rPr lang="en-US" dirty="0"/>
                        <m:t>2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m:rPr>
                              <m:nor/>
                            </m:rPr>
                            <a:rPr lang="en-US" b="1" dirty="0"/>
                            <m:t> 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" y="4217797"/>
                <a:ext cx="1550360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5000" r="-1181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2718" y="4547258"/>
                <a:ext cx="1319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integer </a:t>
                </a: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" y="4547258"/>
                <a:ext cx="1319464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836" r="-277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411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9508" y="5787"/>
                <a:ext cx="7061397" cy="1095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00CC"/>
                    </a:solidFill>
                  </a:rPr>
                  <a:t>2. Creating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the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smooth density,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>
                  <a:solidFill>
                    <a:srgbClr val="0000CC"/>
                  </a:solidFill>
                </a:endParaRPr>
              </a:p>
              <a:p>
                <a:pPr algn="ctr"/>
                <a:r>
                  <a:rPr lang="en-US" altLang="zh-CN" sz="2800" dirty="0">
                    <a:solidFill>
                      <a:srgbClr val="0000CC"/>
                    </a:solidFill>
                  </a:rPr>
                  <a:t>    on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the density </a:t>
                </a:r>
                <a:r>
                  <a:rPr lang="en-US" altLang="zh-CN" sz="2800" b="1" i="1" dirty="0">
                    <a:solidFill>
                      <a:srgbClr val="0000CC"/>
                    </a:solidFill>
                  </a:rPr>
                  <a:t>s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-space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FFT grid,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8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8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08" y="5787"/>
                <a:ext cx="7061397" cy="1095300"/>
              </a:xfrm>
              <a:prstGeom prst="rect">
                <a:avLst/>
              </a:prstGeom>
              <a:blipFill rotWithShape="0">
                <a:blip r:embed="rId2"/>
                <a:stretch>
                  <a:fillRect t="-277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1535453" y="2669781"/>
            <a:ext cx="417036" cy="4170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535453" y="3267612"/>
            <a:ext cx="417036" cy="4170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535453" y="3922309"/>
            <a:ext cx="417036" cy="4170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5400000">
            <a:off x="1566817" y="4513114"/>
            <a:ext cx="450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2800" dirty="0"/>
              <a:t>…</a:t>
            </a:r>
            <a:endParaRPr lang="en-US" sz="2800" dirty="0"/>
          </a:p>
        </p:txBody>
      </p:sp>
      <p:sp>
        <p:nvSpPr>
          <p:cNvPr id="9" name="Cube 8"/>
          <p:cNvSpPr/>
          <p:nvPr/>
        </p:nvSpPr>
        <p:spPr>
          <a:xfrm>
            <a:off x="1535453" y="5166950"/>
            <a:ext cx="417036" cy="4170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6966" y="3433919"/>
                <a:ext cx="1330171" cy="1168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1" i="1" dirty="0"/>
                        <m:t>s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2000" b="1" i="1" dirty="0"/>
                  <a:t>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𝒉𝒔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6" y="3433919"/>
                <a:ext cx="1330171" cy="1168718"/>
              </a:xfrm>
              <a:prstGeom prst="rect">
                <a:avLst/>
              </a:prstGeom>
              <a:blipFill rotWithShape="0">
                <a:blip r:embed="rId3"/>
                <a:stretch>
                  <a:fillRect l="-137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2026090" y="2913502"/>
            <a:ext cx="4785257" cy="120140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6877668" y="3862375"/>
            <a:ext cx="417036" cy="4170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453458" y="3476112"/>
                <a:ext cx="1251305" cy="1116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zh-CN" sz="2000" i="1" dirty="0">
                    <a:latin typeface="Cambria Math" panose="02040503050406030204" pitchFamily="18" charset="0"/>
                  </a:rPr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sSubSup>
                        <m:sSub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000" b="1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altLang="zh-CN" sz="2000" b="1" dirty="0"/>
                </a:br>
                <a:r>
                  <a:rPr lang="en-US" altLang="zh-CN" sz="2000" b="1" i="1" dirty="0"/>
                  <a:t>r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𝒉𝒔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458" y="3476112"/>
                <a:ext cx="1251305" cy="1116652"/>
              </a:xfrm>
              <a:prstGeom prst="rect">
                <a:avLst/>
              </a:prstGeom>
              <a:blipFill rotWithShape="0">
                <a:blip r:embed="rId4"/>
                <a:stretch>
                  <a:fillRect t="-1093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 rot="846686">
            <a:off x="2412047" y="3019322"/>
            <a:ext cx="355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sum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mod squares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026090" y="3476112"/>
            <a:ext cx="4785257" cy="63879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065500" y="4129891"/>
            <a:ext cx="474584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053688" y="4129891"/>
            <a:ext cx="4757659" cy="12455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522209" y="2771954"/>
            <a:ext cx="443523" cy="2789547"/>
            <a:chOff x="2672484" y="2136246"/>
            <a:chExt cx="443523" cy="2789547"/>
          </a:xfrm>
        </p:grpSpPr>
        <p:sp>
          <p:nvSpPr>
            <p:cNvPr id="30" name="TextBox 29"/>
            <p:cNvSpPr txBox="1"/>
            <p:nvPr/>
          </p:nvSpPr>
          <p:spPr>
            <a:xfrm>
              <a:off x="2722469" y="2741127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37161" y="2136246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13549" y="3379091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72484" y="4618016"/>
              <a:ext cx="443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N</a:t>
              </a:r>
              <a:r>
                <a:rPr lang="en-US" altLang="zh-CN" sz="1400" baseline="-25000" dirty="0">
                  <a:solidFill>
                    <a:schemeClr val="bg1"/>
                  </a:solidFill>
                </a:rPr>
                <a:t>KS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-3558" y="1578020"/>
            <a:ext cx="1974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Smooth part </a:t>
            </a:r>
          </a:p>
          <a:p>
            <a:pPr algn="ctr"/>
            <a:r>
              <a:rPr lang="en-US" dirty="0"/>
              <a:t>of the KS states</a:t>
            </a:r>
          </a:p>
          <a:p>
            <a:pPr algn="ctr"/>
            <a:r>
              <a:rPr lang="en-US" dirty="0"/>
              <a:t>on discrete </a:t>
            </a:r>
            <a:r>
              <a:rPr lang="en-US" b="1" i="1" dirty="0"/>
              <a:t>s</a:t>
            </a:r>
            <a:r>
              <a:rPr lang="en-US" dirty="0"/>
              <a:t>-space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60307" y="1577493"/>
            <a:ext cx="1965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Smooth part </a:t>
            </a:r>
          </a:p>
          <a:p>
            <a:pPr algn="ctr"/>
            <a:r>
              <a:rPr lang="en-US" dirty="0"/>
              <a:t>of the density </a:t>
            </a:r>
          </a:p>
          <a:p>
            <a:pPr algn="ctr"/>
            <a:r>
              <a:rPr lang="en-US" dirty="0"/>
              <a:t>on discrete </a:t>
            </a:r>
            <a:r>
              <a:rPr lang="en-US" b="1" i="1" dirty="0"/>
              <a:t>s</a:t>
            </a:r>
            <a:r>
              <a:rPr lang="en-US" dirty="0"/>
              <a:t>-space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646205" y="5673992"/>
                <a:ext cx="3826689" cy="1040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 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 squares: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205" y="5673992"/>
                <a:ext cx="3826689" cy="1040028"/>
              </a:xfrm>
              <a:prstGeom prst="rect">
                <a:avLst/>
              </a:prstGeom>
              <a:blipFill rotWithShape="0">
                <a:blip r:embed="rId5"/>
                <a:stretch>
                  <a:fillRect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212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8228" y="-74778"/>
                <a:ext cx="8805593" cy="67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00CC"/>
                    </a:solidFill>
                  </a:rPr>
                  <a:t>4. Creating</a:t>
                </a:r>
                <a:r>
                  <a:rPr lang="zh-CN" altLang="en-US" sz="28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00CC"/>
                    </a:solidFill>
                  </a:rPr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𝐼𝐽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rgbClr val="0000CC"/>
                    </a:solidFill>
                  </a:rPr>
                  <a:t> the matrix elements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8" y="-74778"/>
                <a:ext cx="8805593" cy="677621"/>
              </a:xfrm>
              <a:prstGeom prst="rect">
                <a:avLst/>
              </a:prstGeom>
              <a:blipFill rotWithShape="0"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4098924" y="4953066"/>
                <a:ext cx="4922611" cy="1818575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  A small  set of points,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1" i="1" dirty="0"/>
                      <m:t>s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600" dirty="0"/>
                  <a:t> near ion </a:t>
                </a:r>
                <a:r>
                  <a:rPr lang="en-US" altLang="zh-CN" sz="1600" i="1" dirty="0"/>
                  <a:t>J,</a:t>
                </a:r>
                <a:r>
                  <a:rPr lang="en-US" altLang="zh-CN" sz="1600" dirty="0"/>
                  <a:t> interpolated to </a:t>
                </a:r>
                <a:br>
                  <a:rPr lang="en-US" altLang="zh-CN" sz="1600" dirty="0"/>
                </a:br>
                <a:r>
                  <a:rPr lang="en-US" altLang="zh-CN" sz="1600" dirty="0"/>
                  <a:t>                        obtain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600" dirty="0"/>
                  <a:t> for all </a:t>
                </a:r>
                <a:r>
                  <a:rPr lang="en-US" altLang="zh-CN" sz="1600" i="1" dirty="0">
                    <a:latin typeface="Cambria" panose="02040503050406030204" pitchFamily="18" charset="0"/>
                  </a:rPr>
                  <a:t>I,J   </a:t>
                </a:r>
                <a:r>
                  <a:rPr lang="en-US" altLang="zh-CN" sz="1600" dirty="0">
                    <a:latin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𝝍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600" dirty="0">
                    <a:latin typeface="Cambria Math" panose="02040503050406030204" pitchFamily="18" charset="0"/>
                  </a:rPr>
                  <a:t>~1),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zh-CN" sz="1600" b="1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1600" b="1" i="1" dirty="0"/>
                            <m:t> 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 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𝑒𝑎𝑟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a:rPr lang="zh-CN" altLang="en-US" sz="1600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sup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b="1" i="1" dirty="0" smtClean="0"/>
                      <m:t>s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600" dirty="0"/>
                  <a:t> near ion </a:t>
                </a:r>
                <a:r>
                  <a:rPr lang="en-US" altLang="zh-CN" sz="1600" i="1" dirty="0"/>
                  <a:t>J</a:t>
                </a:r>
                <a:r>
                  <a:rPr lang="en-US" altLang="zh-CN" sz="1600" dirty="0"/>
                  <a:t>  independent of </a:t>
                </a:r>
                <a:r>
                  <a:rPr lang="en-US" altLang="zh-CN" sz="1600" i="1" dirty="0">
                    <a:latin typeface="Cambria" panose="02040503050406030204" pitchFamily="18" charset="0"/>
                  </a:rPr>
                  <a:t>I</a:t>
                </a:r>
                <a:r>
                  <a:rPr lang="en-US" altLang="zh-CN" sz="1600" dirty="0"/>
                  <a:t> as are B-splines,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924" y="4953066"/>
                <a:ext cx="4922611" cy="1818575"/>
              </a:xfrm>
              <a:prstGeom prst="rect">
                <a:avLst/>
              </a:prstGeom>
              <a:blipFill rotWithShape="0">
                <a:blip r:embed="rId3"/>
                <a:stretch>
                  <a:fillRect t="-330" b="-660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-87486" y="520551"/>
            <a:ext cx="2270172" cy="5012007"/>
            <a:chOff x="-87486" y="520551"/>
            <a:chExt cx="2270172" cy="5012007"/>
          </a:xfrm>
        </p:grpSpPr>
        <p:grpSp>
          <p:nvGrpSpPr>
            <p:cNvPr id="44" name="Group 43"/>
            <p:cNvGrpSpPr/>
            <p:nvPr/>
          </p:nvGrpSpPr>
          <p:grpSpPr>
            <a:xfrm>
              <a:off x="183320" y="1427156"/>
              <a:ext cx="550799" cy="3020960"/>
              <a:chOff x="1479335" y="1987689"/>
              <a:chExt cx="550799" cy="3020960"/>
            </a:xfrm>
          </p:grpSpPr>
          <p:sp>
            <p:nvSpPr>
              <p:cNvPr id="45" name="TextBox 44"/>
              <p:cNvSpPr txBox="1"/>
              <p:nvPr/>
            </p:nvSpPr>
            <p:spPr>
              <a:xfrm rot="5400000">
                <a:off x="1587419" y="3884549"/>
                <a:ext cx="3622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1479335" y="1987689"/>
                <a:ext cx="417036" cy="417000"/>
                <a:chOff x="1535453" y="1885980"/>
                <a:chExt cx="417036" cy="417000"/>
              </a:xfrm>
            </p:grpSpPr>
            <p:sp>
              <p:nvSpPr>
                <p:cNvPr id="76" name="Cube 75"/>
                <p:cNvSpPr/>
                <p:nvPr/>
              </p:nvSpPr>
              <p:spPr>
                <a:xfrm>
                  <a:off x="1535453" y="1885980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>
                  <a:spLocks noChangeAspect="1"/>
                </p:cNvSpPr>
                <p:nvPr/>
              </p:nvSpPr>
              <p:spPr>
                <a:xfrm>
                  <a:off x="1635132" y="2013309"/>
                  <a:ext cx="182880" cy="18288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1479335" y="2650164"/>
                <a:ext cx="417036" cy="417000"/>
                <a:chOff x="1535453" y="1885980"/>
                <a:chExt cx="417036" cy="417000"/>
              </a:xfrm>
            </p:grpSpPr>
            <p:sp>
              <p:nvSpPr>
                <p:cNvPr id="74" name="Cube 73"/>
                <p:cNvSpPr/>
                <p:nvPr/>
              </p:nvSpPr>
              <p:spPr>
                <a:xfrm>
                  <a:off x="1535453" y="1885980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>
                  <a:spLocks noChangeAspect="1"/>
                </p:cNvSpPr>
                <p:nvPr/>
              </p:nvSpPr>
              <p:spPr>
                <a:xfrm>
                  <a:off x="1635132" y="2013309"/>
                  <a:ext cx="182880" cy="18288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479335" y="3275664"/>
                <a:ext cx="417036" cy="417000"/>
                <a:chOff x="1535453" y="1885980"/>
                <a:chExt cx="417036" cy="417000"/>
              </a:xfrm>
            </p:grpSpPr>
            <p:sp>
              <p:nvSpPr>
                <p:cNvPr id="68" name="Cube 67"/>
                <p:cNvSpPr/>
                <p:nvPr/>
              </p:nvSpPr>
              <p:spPr>
                <a:xfrm>
                  <a:off x="1535453" y="1885980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>
                  <a:spLocks noChangeAspect="1"/>
                </p:cNvSpPr>
                <p:nvPr/>
              </p:nvSpPr>
              <p:spPr>
                <a:xfrm>
                  <a:off x="1635132" y="2013309"/>
                  <a:ext cx="182880" cy="18288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1479335" y="4591649"/>
                <a:ext cx="417036" cy="417000"/>
                <a:chOff x="1535453" y="1885980"/>
                <a:chExt cx="417036" cy="417000"/>
              </a:xfrm>
            </p:grpSpPr>
            <p:sp>
              <p:nvSpPr>
                <p:cNvPr id="61" name="Cube 60"/>
                <p:cNvSpPr/>
                <p:nvPr/>
              </p:nvSpPr>
              <p:spPr>
                <a:xfrm>
                  <a:off x="1535453" y="1885980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>
                  <a:spLocks noChangeAspect="1"/>
                </p:cNvSpPr>
                <p:nvPr/>
              </p:nvSpPr>
              <p:spPr>
                <a:xfrm>
                  <a:off x="1635132" y="2013309"/>
                  <a:ext cx="182880" cy="18288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-87486" y="520551"/>
              <a:ext cx="2270172" cy="5012007"/>
              <a:chOff x="-87486" y="520551"/>
              <a:chExt cx="2270172" cy="5012007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188315" y="1509212"/>
                <a:ext cx="443523" cy="2872546"/>
                <a:chOff x="2681172" y="2136246"/>
                <a:chExt cx="443523" cy="2872546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737161" y="2776357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2737161" y="2136246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2731085" y="3407045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2681172" y="4701015"/>
                  <a:ext cx="44352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US" altLang="zh-CN" sz="1400" baseline="-25000" dirty="0">
                      <a:solidFill>
                        <a:schemeClr val="bg1"/>
                      </a:solidFill>
                    </a:rPr>
                    <a:t>KS</a:t>
                  </a:r>
                  <a:endParaRPr lang="en-US" sz="1400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/>
                  <p:cNvSpPr/>
                  <p:nvPr/>
                </p:nvSpPr>
                <p:spPr>
                  <a:xfrm>
                    <a:off x="-87486" y="4581528"/>
                    <a:ext cx="2270172" cy="9510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br>
                      <a:rPr lang="en-US" altLang="zh-CN" sz="1600" i="1" dirty="0">
                        <a:latin typeface="Cambria Math" panose="02040503050406030204" pitchFamily="18" charset="0"/>
                      </a:rPr>
                    </a:b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altLang="zh-CN" sz="1600" i="1" dirty="0">
                        <a:latin typeface="Cambria Math" panose="02040503050406030204" pitchFamily="18" charset="0"/>
                      </a:rPr>
                      <a:t>,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US" altLang="zh-CN" sz="16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7486" y="4581528"/>
                    <a:ext cx="2270172" cy="95103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344"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-23559" y="520551"/>
                    <a:ext cx="1728832" cy="84766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600" dirty="0"/>
                      <a:t>EES </a:t>
                    </a:r>
                    <a:r>
                      <a:rPr lang="en-US" altLang="zh-CN" sz="1600" i="1" dirty="0"/>
                      <a:t>x</a:t>
                    </a:r>
                    <a:r>
                      <a:rPr lang="en-US" altLang="zh-CN" sz="1600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p>
                      </m:oMath>
                    </a14:m>
                    <a:r>
                      <a:rPr lang="en-US" altLang="zh-CN" sz="1600" dirty="0"/>
                      <a:t> </a:t>
                    </a:r>
                  </a:p>
                  <a:p>
                    <a:pPr algn="ctr"/>
                    <a:r>
                      <a:rPr lang="en-US" altLang="zh-CN" sz="1600" dirty="0"/>
                      <a:t>weighted KS states</a:t>
                    </a:r>
                  </a:p>
                  <a:p>
                    <a:pPr algn="ctr"/>
                    <a:r>
                      <a:rPr lang="en-US" altLang="zh-CN" sz="1600" dirty="0"/>
                      <a:t>in </a:t>
                    </a:r>
                    <a:r>
                      <a:rPr lang="en-US" altLang="zh-CN" sz="1600" b="1" i="1" dirty="0"/>
                      <a:t>g</a:t>
                    </a:r>
                    <a:r>
                      <a:rPr lang="en-US" altLang="zh-CN" sz="1600" dirty="0"/>
                      <a:t>-space</a:t>
                    </a:r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3559" y="520551"/>
                    <a:ext cx="1728832" cy="84766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761" r="-1761" b="-86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Group 12"/>
          <p:cNvGrpSpPr/>
          <p:nvPr/>
        </p:nvGrpSpPr>
        <p:grpSpPr>
          <a:xfrm>
            <a:off x="474710" y="532635"/>
            <a:ext cx="4022645" cy="4772373"/>
            <a:chOff x="474710" y="532635"/>
            <a:chExt cx="4022645" cy="4772373"/>
          </a:xfrm>
        </p:grpSpPr>
        <p:sp>
          <p:nvSpPr>
            <p:cNvPr id="94" name="TextBox 93"/>
            <p:cNvSpPr txBox="1"/>
            <p:nvPr/>
          </p:nvSpPr>
          <p:spPr>
            <a:xfrm rot="5400000">
              <a:off x="3226931" y="3280507"/>
              <a:ext cx="355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4710" y="532635"/>
              <a:ext cx="4022645" cy="4772373"/>
              <a:chOff x="474710" y="532635"/>
              <a:chExt cx="4022645" cy="4772373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3123125" y="1435422"/>
                <a:ext cx="429951" cy="2966791"/>
                <a:chOff x="6908707" y="2008172"/>
                <a:chExt cx="429951" cy="2966791"/>
              </a:xfrm>
            </p:grpSpPr>
            <p:sp>
              <p:nvSpPr>
                <p:cNvPr id="83" name="Cube 82"/>
                <p:cNvSpPr/>
                <p:nvPr/>
              </p:nvSpPr>
              <p:spPr>
                <a:xfrm>
                  <a:off x="6908707" y="2008172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Cube 83"/>
                <p:cNvSpPr/>
                <p:nvPr/>
              </p:nvSpPr>
              <p:spPr>
                <a:xfrm>
                  <a:off x="6921622" y="256899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Cube 84"/>
                <p:cNvSpPr/>
                <p:nvPr/>
              </p:nvSpPr>
              <p:spPr>
                <a:xfrm>
                  <a:off x="6921622" y="316887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Cube 85"/>
                <p:cNvSpPr/>
                <p:nvPr/>
              </p:nvSpPr>
              <p:spPr>
                <a:xfrm>
                  <a:off x="6908707" y="455796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474710" y="532635"/>
                <a:ext cx="4022645" cy="4772373"/>
                <a:chOff x="474710" y="532635"/>
                <a:chExt cx="4022645" cy="4772373"/>
              </a:xfrm>
            </p:grpSpPr>
            <p:cxnSp>
              <p:nvCxnSpPr>
                <p:cNvPr id="41" name="Straight Arrow Connector 40"/>
                <p:cNvCxnSpPr/>
                <p:nvPr/>
              </p:nvCxnSpPr>
              <p:spPr>
                <a:xfrm>
                  <a:off x="649987" y="1624714"/>
                  <a:ext cx="2395789" cy="0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>
                  <a:off x="624121" y="2288651"/>
                  <a:ext cx="2395789" cy="0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>
                  <a:off x="635416" y="2890690"/>
                  <a:ext cx="2395789" cy="0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>
                  <a:off x="635416" y="4204994"/>
                  <a:ext cx="2395789" cy="0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1" name="Group 140"/>
                <p:cNvGrpSpPr/>
                <p:nvPr/>
              </p:nvGrpSpPr>
              <p:grpSpPr>
                <a:xfrm>
                  <a:off x="3140641" y="1511462"/>
                  <a:ext cx="443523" cy="2891181"/>
                  <a:chOff x="2681172" y="2136246"/>
                  <a:chExt cx="443523" cy="2891181"/>
                </a:xfrm>
              </p:grpSpPr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2734046" y="2760320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2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2737161" y="2136246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2731085" y="3369487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3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2681172" y="4719650"/>
                    <a:ext cx="44352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N</a:t>
                    </a:r>
                    <a:r>
                      <a:rPr lang="en-US" altLang="zh-CN" sz="1400" baseline="-25000" dirty="0">
                        <a:solidFill>
                          <a:schemeClr val="bg1"/>
                        </a:solidFill>
                      </a:rPr>
                      <a:t>KS</a:t>
                    </a:r>
                    <a:endParaRPr lang="en-US" sz="1400" baseline="-25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Rectangle 4"/>
                    <p:cNvSpPr/>
                    <p:nvPr/>
                  </p:nvSpPr>
                  <p:spPr>
                    <a:xfrm>
                      <a:off x="474710" y="1686539"/>
                      <a:ext cx="2799741" cy="56156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  <m:r>
                                  <m:rPr>
                                    <m:nor/>
                                  </m:rPr>
                                  <a:rPr lang="en-US" sz="1600" dirty="0"/>
                                  <m:t> </m:t>
                                </m:r>
                              </m:e>
                              <m: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1600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,+,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𝐸𝐸𝑆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b="0" i="1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>
                                    <m:r>
                                      <a:rPr lang="en-US" altLang="zh-CN" sz="1600" b="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600" b="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5" name="Rectangle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4710" y="1686539"/>
                      <a:ext cx="2799741" cy="56156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Rectangle 5"/>
                    <p:cNvSpPr/>
                    <p:nvPr/>
                  </p:nvSpPr>
                  <p:spPr>
                    <a:xfrm>
                      <a:off x="2764625" y="4600200"/>
                      <a:ext cx="1332931" cy="70480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oMath>
                        </m:oMathPara>
                      </a14:m>
                      <a:endParaRPr lang="en-US" altLang="zh-CN" sz="1600" dirty="0"/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altLang="zh-CN" sz="1600" b="1" i="1" dirty="0"/>
                              <m:t>s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1600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𝐸𝐸𝑆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" name="Rectangle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64625" y="4600200"/>
                      <a:ext cx="1332931" cy="7048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8" name="Rectangle 167"/>
                    <p:cNvSpPr/>
                    <p:nvPr/>
                  </p:nvSpPr>
                  <p:spPr>
                    <a:xfrm>
                      <a:off x="2643855" y="532635"/>
                      <a:ext cx="1853500" cy="84766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/>
                        <a:t>EES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x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sup>
                          </m:sSup>
                        </m:oMath>
                      </a14:m>
                      <a:endParaRPr lang="en-US" altLang="zh-CN" sz="1600" dirty="0"/>
                    </a:p>
                    <a:p>
                      <a:pPr algn="ctr"/>
                      <a:r>
                        <a:rPr lang="en-US" altLang="zh-CN" sz="1600" dirty="0"/>
                        <a:t>weighted KS states</a:t>
                      </a:r>
                    </a:p>
                    <a:p>
                      <a:pPr algn="ctr"/>
                      <a:r>
                        <a:rPr lang="en-US" altLang="zh-CN" sz="1600" dirty="0"/>
                        <a:t>in </a:t>
                      </a:r>
                      <a:r>
                        <a:rPr lang="en-US" altLang="zh-CN" sz="1600" b="1" i="1" dirty="0"/>
                        <a:t>s</a:t>
                      </a:r>
                      <a:r>
                        <a:rPr lang="en-US" altLang="zh-CN" sz="1600" dirty="0"/>
                        <a:t>-space</a:t>
                      </a:r>
                    </a:p>
                  </p:txBody>
                </p:sp>
              </mc:Choice>
              <mc:Fallback xmlns="">
                <p:sp>
                  <p:nvSpPr>
                    <p:cNvPr id="168" name="Rectangle 16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43855" y="532635"/>
                      <a:ext cx="1853500" cy="84766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86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0" name="Group 9"/>
          <p:cNvGrpSpPr/>
          <p:nvPr/>
        </p:nvGrpSpPr>
        <p:grpSpPr>
          <a:xfrm>
            <a:off x="7383122" y="1466907"/>
            <a:ext cx="590355" cy="2966791"/>
            <a:chOff x="8316739" y="3731066"/>
            <a:chExt cx="590355" cy="2966791"/>
          </a:xfrm>
        </p:grpSpPr>
        <p:grpSp>
          <p:nvGrpSpPr>
            <p:cNvPr id="129" name="Group 128"/>
            <p:cNvGrpSpPr/>
            <p:nvPr/>
          </p:nvGrpSpPr>
          <p:grpSpPr>
            <a:xfrm>
              <a:off x="8349373" y="3731066"/>
              <a:ext cx="557721" cy="2966791"/>
              <a:chOff x="6908707" y="2008172"/>
              <a:chExt cx="557721" cy="2966791"/>
            </a:xfrm>
          </p:grpSpPr>
          <p:sp>
            <p:nvSpPr>
              <p:cNvPr id="130" name="TextBox 129"/>
              <p:cNvSpPr txBox="1"/>
              <p:nvPr/>
            </p:nvSpPr>
            <p:spPr>
              <a:xfrm rot="5400000">
                <a:off x="7027025" y="3851536"/>
                <a:ext cx="3555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sp>
            <p:nvSpPr>
              <p:cNvPr id="131" name="Cube 130"/>
              <p:cNvSpPr/>
              <p:nvPr/>
            </p:nvSpPr>
            <p:spPr>
              <a:xfrm>
                <a:off x="6908707" y="2008172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ube 131"/>
              <p:cNvSpPr/>
              <p:nvPr/>
            </p:nvSpPr>
            <p:spPr>
              <a:xfrm>
                <a:off x="6921622" y="256899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ube 132"/>
              <p:cNvSpPr/>
              <p:nvPr/>
            </p:nvSpPr>
            <p:spPr>
              <a:xfrm>
                <a:off x="6921622" y="316887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Cube 133"/>
              <p:cNvSpPr/>
              <p:nvPr/>
            </p:nvSpPr>
            <p:spPr>
              <a:xfrm>
                <a:off x="6908707" y="4557963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Cube 134"/>
            <p:cNvSpPr>
              <a:spLocks noChangeAspect="1"/>
            </p:cNvSpPr>
            <p:nvPr/>
          </p:nvSpPr>
          <p:spPr>
            <a:xfrm>
              <a:off x="8411972" y="3818427"/>
              <a:ext cx="137160" cy="13716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/>
            <p:cNvSpPr>
              <a:spLocks noChangeAspect="1"/>
            </p:cNvSpPr>
            <p:nvPr/>
          </p:nvSpPr>
          <p:spPr>
            <a:xfrm>
              <a:off x="8574768" y="4368521"/>
              <a:ext cx="137160" cy="13716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/>
            <p:cNvSpPr>
              <a:spLocks noChangeAspect="1"/>
            </p:cNvSpPr>
            <p:nvPr/>
          </p:nvSpPr>
          <p:spPr>
            <a:xfrm>
              <a:off x="8393421" y="5076149"/>
              <a:ext cx="137160" cy="13716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/>
            <p:cNvSpPr>
              <a:spLocks noChangeAspect="1"/>
            </p:cNvSpPr>
            <p:nvPr/>
          </p:nvSpPr>
          <p:spPr>
            <a:xfrm>
              <a:off x="8585164" y="6522521"/>
              <a:ext cx="137160" cy="13716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8316739" y="3758311"/>
              <a:ext cx="441099" cy="2927911"/>
              <a:chOff x="2713549" y="2163491"/>
              <a:chExt cx="441099" cy="2927911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2912231" y="2709050"/>
                <a:ext cx="216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2746183" y="2163491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713549" y="3405453"/>
                <a:ext cx="23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2942516" y="4855440"/>
                <a:ext cx="212132" cy="2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aseline="-25000" dirty="0">
                    <a:solidFill>
                      <a:schemeClr val="bg1"/>
                    </a:solidFill>
                  </a:rPr>
                  <a:t>N</a:t>
                </a:r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6939044" y="565005"/>
            <a:ext cx="2259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prstClr val="black"/>
                </a:solidFill>
              </a:rPr>
              <a:t>N</a:t>
            </a:r>
            <a:r>
              <a:rPr lang="en-US" sz="1600" dirty="0">
                <a:solidFill>
                  <a:prstClr val="black"/>
                </a:solidFill>
              </a:rPr>
              <a:t>–Partition,</a:t>
            </a:r>
          </a:p>
          <a:p>
            <a:pPr algn="ctr"/>
            <a:r>
              <a:rPr lang="en-US" sz="1600" i="1" dirty="0">
                <a:solidFill>
                  <a:prstClr val="black"/>
                </a:solidFill>
              </a:rPr>
              <a:t>N</a:t>
            </a:r>
            <a:r>
              <a:rPr lang="en-US" sz="1600" dirty="0">
                <a:solidFill>
                  <a:prstClr val="black"/>
                </a:solidFill>
              </a:rPr>
              <a:t> B</a:t>
            </a:r>
            <a:r>
              <a:rPr lang="en-US" altLang="zh-CN" sz="1600" dirty="0">
                <a:solidFill>
                  <a:prstClr val="black"/>
                </a:solidFill>
              </a:rPr>
              <a:t>-Spline Interpolations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</a:rPr>
              <a:t>per KS state</a:t>
            </a:r>
            <a:endParaRPr lang="en-US" i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280203" y="4510723"/>
                <a:ext cx="1305806" cy="3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203" y="4510723"/>
                <a:ext cx="1305806" cy="384977"/>
              </a:xfrm>
              <a:prstGeom prst="rect">
                <a:avLst/>
              </a:prstGeom>
              <a:blipFill rotWithShape="0">
                <a:blip r:embed="rId10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83712" y="822919"/>
            <a:ext cx="38103" cy="412021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841572" y="1359207"/>
                <a:ext cx="1193147" cy="577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zh-CN" altLang="en-US" sz="1400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1400" b="1" i="1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1" i="1" dirty="0"/>
                      <m:t>s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400" dirty="0"/>
                  <a:t> near ion </a:t>
                </a:r>
                <a:r>
                  <a:rPr lang="en-US" altLang="zh-CN" sz="1400" i="1" dirty="0"/>
                  <a:t>1</a:t>
                </a:r>
                <a:endParaRPr lang="en-US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72" y="1359207"/>
                <a:ext cx="1193147" cy="577081"/>
              </a:xfrm>
              <a:prstGeom prst="rect">
                <a:avLst/>
              </a:prstGeom>
              <a:blipFill rotWithShape="0">
                <a:blip r:embed="rId14"/>
                <a:stretch>
                  <a:fillRect r="-510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7891219" y="1866473"/>
                <a:ext cx="1193147" cy="577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zh-CN" altLang="en-US" sz="1400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1400" b="1" i="1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1" i="1" dirty="0"/>
                      <m:t>s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400" dirty="0"/>
                  <a:t> near ion </a:t>
                </a:r>
                <a:r>
                  <a:rPr lang="en-US" altLang="zh-CN" sz="1400" i="1" dirty="0"/>
                  <a:t>2</a:t>
                </a:r>
                <a:endParaRPr lang="en-US" sz="14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219" y="1866473"/>
                <a:ext cx="1193147" cy="577081"/>
              </a:xfrm>
              <a:prstGeom prst="rect">
                <a:avLst/>
              </a:prstGeom>
              <a:blipFill rotWithShape="0">
                <a:blip r:embed="rId15"/>
                <a:stretch>
                  <a:fillRect r="-5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7883994" y="2492884"/>
                <a:ext cx="1193147" cy="577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zh-CN" altLang="en-US" sz="1400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1400" b="1" i="1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1" i="1" dirty="0"/>
                      <m:t>s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400" dirty="0"/>
                  <a:t> near ion </a:t>
                </a:r>
                <a:r>
                  <a:rPr lang="en-US" altLang="zh-CN" sz="1400" i="1" dirty="0"/>
                  <a:t>3</a:t>
                </a:r>
                <a:endParaRPr lang="en-US" sz="1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994" y="2492884"/>
                <a:ext cx="1193147" cy="577081"/>
              </a:xfrm>
              <a:prstGeom prst="rect">
                <a:avLst/>
              </a:prstGeom>
              <a:blipFill rotWithShape="0">
                <a:blip r:embed="rId16"/>
                <a:stretch>
                  <a:fillRect r="-510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7850269" y="3882440"/>
                <a:ext cx="1217193" cy="577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zh-CN" altLang="en-US" sz="1400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1400" b="1" i="1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1" i="1" dirty="0"/>
                      <m:t>s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400" dirty="0"/>
                  <a:t> near ion </a:t>
                </a:r>
                <a:r>
                  <a:rPr lang="en-US" altLang="zh-CN" sz="1400" i="1" dirty="0"/>
                  <a:t>N</a:t>
                </a:r>
                <a:endParaRPr lang="en-US" sz="14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269" y="3882440"/>
                <a:ext cx="1217193" cy="577081"/>
              </a:xfrm>
              <a:prstGeom prst="rect">
                <a:avLst/>
              </a:prstGeom>
              <a:blipFill rotWithShape="0">
                <a:blip r:embed="rId17"/>
                <a:stretch>
                  <a:fillRect r="-100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3614110" y="753170"/>
            <a:ext cx="3227034" cy="3655853"/>
            <a:chOff x="3614110" y="753170"/>
            <a:chExt cx="3227034" cy="3655853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3621827" y="1669905"/>
              <a:ext cx="1738280" cy="948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3695487" y="1703413"/>
              <a:ext cx="1761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     N-</a:t>
              </a:r>
              <a:r>
                <a:rPr lang="en-US" sz="1600" dirty="0"/>
                <a:t>Partition</a:t>
              </a:r>
              <a:r>
                <a:rPr lang="en-US" sz="1600" i="1" dirty="0"/>
                <a:t>,</a:t>
              </a:r>
              <a:r>
                <a:rPr lang="en-US" sz="1600" dirty="0"/>
                <a:t> </a:t>
              </a:r>
            </a:p>
            <a:p>
              <a:r>
                <a:rPr lang="en-US" sz="1600" i="1" dirty="0"/>
                <a:t>N</a:t>
              </a:r>
              <a:r>
                <a:rPr lang="en-US" sz="1600" dirty="0"/>
                <a:t> B</a:t>
              </a:r>
              <a:r>
                <a:rPr lang="en-US" altLang="zh-CN" sz="1600" dirty="0"/>
                <a:t>-Spline </a:t>
              </a:r>
              <a:r>
                <a:rPr lang="en-US" altLang="zh-CN" sz="1600" dirty="0" err="1"/>
                <a:t>Interps</a:t>
              </a:r>
              <a:r>
                <a:rPr lang="en-US" altLang="zh-CN" sz="1600" dirty="0"/>
                <a:t>.</a:t>
              </a:r>
              <a:endParaRPr lang="en-US" sz="16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358028" y="1496601"/>
                  <a:ext cx="1425524" cy="3849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028" y="1496601"/>
                  <a:ext cx="1425524" cy="3849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>
              <a:off x="3659148" y="2259197"/>
              <a:ext cx="1738280" cy="948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3665880" y="2871090"/>
              <a:ext cx="1738280" cy="948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3614110" y="4222346"/>
              <a:ext cx="1738280" cy="948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tangle 148"/>
                <p:cNvSpPr/>
                <p:nvPr/>
              </p:nvSpPr>
              <p:spPr>
                <a:xfrm>
                  <a:off x="5360107" y="2040525"/>
                  <a:ext cx="1425524" cy="3849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9" name="Rectangle 1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0107" y="2040525"/>
                  <a:ext cx="1425524" cy="3849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149"/>
                <p:cNvSpPr/>
                <p:nvPr/>
              </p:nvSpPr>
              <p:spPr>
                <a:xfrm>
                  <a:off x="5380956" y="2658048"/>
                  <a:ext cx="1425524" cy="3849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0" name="Rectangle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0956" y="2658048"/>
                  <a:ext cx="1425524" cy="3849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5415620" y="4020712"/>
                  <a:ext cx="1425524" cy="3883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𝐾𝑆</m:t>
                                </m:r>
                              </m:sub>
                            </m:s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620" y="4020712"/>
                  <a:ext cx="1425524" cy="38831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ectangle 88"/>
            <p:cNvSpPr/>
            <p:nvPr/>
          </p:nvSpPr>
          <p:spPr>
            <a:xfrm>
              <a:off x="5582992" y="753170"/>
              <a:ext cx="87844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Smooth</a:t>
              </a:r>
            </a:p>
            <a:p>
              <a:pPr algn="ctr"/>
              <a:r>
                <a:rPr lang="en-US" sz="1600" dirty="0"/>
                <a:t>Z-matrix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65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" grpId="0"/>
      <p:bldP spid="14" grpId="0"/>
      <p:bldP spid="17" grpId="0"/>
      <p:bldP spid="81" grpId="0"/>
      <p:bldP spid="87" grpId="0"/>
      <p:bldP spid="8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553C4E-E212-4316-9595-8BC49003DA2C}"/>
              </a:ext>
            </a:extLst>
          </p:cNvPr>
          <p:cNvSpPr/>
          <p:nvPr/>
        </p:nvSpPr>
        <p:spPr>
          <a:xfrm>
            <a:off x="869794" y="-20971"/>
            <a:ext cx="71033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en-US" sz="3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Key Project Accomplishments thus Far:</a:t>
            </a:r>
          </a:p>
        </p:txBody>
      </p:sp>
      <p:pic>
        <p:nvPicPr>
          <p:cNvPr id="4" name="Picture 3" descr="MOF.tif">
            <a:extLst>
              <a:ext uri="{FF2B5EF4-FFF2-40B4-BE49-F238E27FC236}">
                <a16:creationId xmlns:a16="http://schemas.microsoft.com/office/drawing/2014/main" id="{E62CBE94-1715-4DF3-BE5C-A3A406AB5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t="8585" r="19950" b="7873"/>
          <a:stretch/>
        </p:blipFill>
        <p:spPr>
          <a:xfrm>
            <a:off x="3166819" y="649021"/>
            <a:ext cx="1830887" cy="161920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10B1CC-8CF1-45D4-B66D-5B1AC8AFB11A}"/>
              </a:ext>
            </a:extLst>
          </p:cNvPr>
          <p:cNvGrpSpPr/>
          <p:nvPr/>
        </p:nvGrpSpPr>
        <p:grpSpPr>
          <a:xfrm>
            <a:off x="129288" y="758837"/>
            <a:ext cx="3037531" cy="1298055"/>
            <a:chOff x="5271797" y="2600433"/>
            <a:chExt cx="3657600" cy="19700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C15DA5-E92A-4439-8A1E-ECAB20881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5" t="3277" r="3511" b="4983"/>
            <a:stretch/>
          </p:blipFill>
          <p:spPr>
            <a:xfrm>
              <a:off x="5324685" y="2600433"/>
              <a:ext cx="3586050" cy="197008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5A5B24-257E-4BCE-84DE-D51E6B1C7745}"/>
                </a:ext>
              </a:extLst>
            </p:cNvPr>
            <p:cNvSpPr/>
            <p:nvPr/>
          </p:nvSpPr>
          <p:spPr>
            <a:xfrm>
              <a:off x="5271797" y="2600433"/>
              <a:ext cx="3657600" cy="1970088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D9063A-5A17-4A8A-A5DB-44088A4AFEF4}"/>
                </a:ext>
              </a:extLst>
            </p:cNvPr>
            <p:cNvSpPr/>
            <p:nvPr/>
          </p:nvSpPr>
          <p:spPr>
            <a:xfrm>
              <a:off x="6214186" y="2600433"/>
              <a:ext cx="2024743" cy="208081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CC73B7-16B8-4A46-A23B-D1D95B1C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06" y="633388"/>
            <a:ext cx="3868459" cy="1808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4DC5E0-58EE-4C21-8F91-B815605011A2}"/>
              </a:ext>
            </a:extLst>
          </p:cNvPr>
          <p:cNvSpPr txBox="1"/>
          <p:nvPr/>
        </p:nvSpPr>
        <p:spPr>
          <a:xfrm>
            <a:off x="-835" y="2360091"/>
            <a:ext cx="8963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Electronic Ground State (charm++ parallelization): </a:t>
            </a:r>
            <a:br>
              <a:rPr lang="en-US" b="1" dirty="0"/>
            </a:br>
            <a:r>
              <a:rPr lang="en-US" b="1" dirty="0"/>
              <a:t>1. </a:t>
            </a:r>
            <a:r>
              <a:rPr lang="en-US" dirty="0"/>
              <a:t>High Parallel Scaling allows study of hydrogen storage in MOF’s via Path Integral CPAIMD.</a:t>
            </a:r>
          </a:p>
          <a:p>
            <a:r>
              <a:rPr lang="en-US" b="1" dirty="0"/>
              <a:t>2.</a:t>
            </a:r>
            <a:r>
              <a:rPr lang="en-US" dirty="0"/>
              <a:t> Exact Exchange N</a:t>
            </a:r>
            <a:r>
              <a:rPr lang="en-US" baseline="30000" dirty="0"/>
              <a:t>2</a:t>
            </a:r>
            <a:r>
              <a:rPr lang="en-US" dirty="0"/>
              <a:t> N</a:t>
            </a:r>
            <a:r>
              <a:rPr lang="en-US" baseline="30000" dirty="0"/>
              <a:t>1/3</a:t>
            </a:r>
            <a:r>
              <a:rPr lang="en-US" dirty="0"/>
              <a:t> log N (for metals &amp; insulators): 10x speed 32 waters! (SIAM in prep).</a:t>
            </a:r>
          </a:p>
          <a:p>
            <a:r>
              <a:rPr lang="en-US" b="1" dirty="0"/>
              <a:t>3. </a:t>
            </a:r>
            <a:r>
              <a:rPr lang="en-US" i="1" dirty="0"/>
              <a:t>Projector Augmented Wave method in N</a:t>
            </a:r>
            <a:r>
              <a:rPr lang="en-US" i="1" baseline="30000" dirty="0"/>
              <a:t>2</a:t>
            </a:r>
            <a:r>
              <a:rPr lang="en-US" i="1" dirty="0"/>
              <a:t> log N (new results!).</a:t>
            </a:r>
            <a:endParaRPr lang="en-US" b="1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524318-4D90-42E7-897D-DAD593CF54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57" t="2765" r="5535" b="60325"/>
          <a:stretch/>
        </p:blipFill>
        <p:spPr>
          <a:xfrm>
            <a:off x="127566" y="3652288"/>
            <a:ext cx="3023755" cy="23188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FACF42-8944-4529-83CA-B79486DD906B}"/>
              </a:ext>
            </a:extLst>
          </p:cNvPr>
          <p:cNvSpPr txBox="1"/>
          <p:nvPr/>
        </p:nvSpPr>
        <p:spPr>
          <a:xfrm>
            <a:off x="1226635" y="3726301"/>
            <a:ext cx="151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54 Si at 12 Ry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C9D81-ED66-48AF-BCF3-5ABDF1E22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03" y="3675407"/>
            <a:ext cx="3403800" cy="24290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5900B96-86AA-4F02-9051-D47FCE6BFAAE}"/>
              </a:ext>
            </a:extLst>
          </p:cNvPr>
          <p:cNvSpPr/>
          <p:nvPr/>
        </p:nvSpPr>
        <p:spPr>
          <a:xfrm>
            <a:off x="5001035" y="3727046"/>
            <a:ext cx="1599502" cy="6941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 Si at 12 Ry</a:t>
            </a:r>
            <a:r>
              <a:rPr lang="en-US" b="1" dirty="0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6DEB59-B6F2-4737-8CE5-7700FBEC238C}"/>
              </a:ext>
            </a:extLst>
          </p:cNvPr>
          <p:cNvSpPr txBox="1"/>
          <p:nvPr/>
        </p:nvSpPr>
        <p:spPr>
          <a:xfrm>
            <a:off x="6931115" y="3533299"/>
            <a:ext cx="2171621" cy="1384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September: 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Full Software 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Release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FB959-FCB5-4E89-AB78-6EAB2ED545D3}"/>
              </a:ext>
            </a:extLst>
          </p:cNvPr>
          <p:cNvSpPr txBox="1"/>
          <p:nvPr/>
        </p:nvSpPr>
        <p:spPr>
          <a:xfrm>
            <a:off x="0" y="5879313"/>
            <a:ext cx="7875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Electronic Excited States (charm++ parallelization) </a:t>
            </a:r>
            <a:br>
              <a:rPr lang="en-US" b="1" u="sng" dirty="0"/>
            </a:br>
            <a:r>
              <a:rPr lang="en-US" b="1" dirty="0"/>
              <a:t>1. </a:t>
            </a:r>
            <a:r>
              <a:rPr lang="en-US" dirty="0"/>
              <a:t>High Parallel Scaling for GW</a:t>
            </a:r>
          </a:p>
          <a:p>
            <a:r>
              <a:rPr lang="en-US" b="1" dirty="0"/>
              <a:t>2.</a:t>
            </a:r>
            <a:r>
              <a:rPr lang="en-US" dirty="0"/>
              <a:t> N</a:t>
            </a:r>
            <a:r>
              <a:rPr lang="en-US" baseline="30000" dirty="0"/>
              <a:t>3</a:t>
            </a:r>
            <a:r>
              <a:rPr lang="en-US" dirty="0"/>
              <a:t> GW method based on a split propagator, imaginary time formalism (archive) </a:t>
            </a:r>
          </a:p>
        </p:txBody>
      </p:sp>
    </p:spTree>
    <p:extLst>
      <p:ext uri="{BB962C8B-B14F-4D97-AF65-F5344CB8AC3E}">
        <p14:creationId xmlns:p14="http://schemas.microsoft.com/office/powerpoint/2010/main" val="215007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 animBg="1"/>
      <p:bldP spid="17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6139" y="-91096"/>
            <a:ext cx="81543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srgbClr val="0000CC"/>
                </a:solidFill>
              </a:rPr>
              <a:t>Kohn-Sham Density Functional Theory (KS-DFT):</a:t>
            </a:r>
            <a:br>
              <a:rPr lang="en-US" sz="3200" dirty="0">
                <a:solidFill>
                  <a:srgbClr val="0000CC"/>
                </a:solidFill>
              </a:rPr>
            </a:br>
            <a:r>
              <a:rPr lang="en-US" sz="2400" dirty="0">
                <a:solidFill>
                  <a:srgbClr val="0000CC"/>
                </a:solidFill>
              </a:rPr>
              <a:t>A workhorse of computational science</a:t>
            </a:r>
            <a:r>
              <a:rPr lang="en-US" sz="2000" dirty="0">
                <a:solidFill>
                  <a:srgbClr val="0000CC"/>
                </a:solidFill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909662"/>
            <a:ext cx="9185597" cy="2483693"/>
            <a:chOff x="0" y="909662"/>
            <a:chExt cx="9185597" cy="2483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0" y="909662"/>
                  <a:ext cx="9061704" cy="2483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 algn="just">
                    <a:buFont typeface="Arial" panose="020B0604020202020204" pitchFamily="34" charset="0"/>
                    <a:buChar char="•"/>
                  </a:pPr>
                  <a:r>
                    <a:rPr lang="en-US" sz="2400" b="1" dirty="0"/>
                    <a:t>KS-DFT: </a:t>
                  </a:r>
                  <a:r>
                    <a:rPr lang="en-US" sz="2000" i="1" dirty="0">
                      <a:solidFill>
                        <a:srgbClr val="0000CC"/>
                      </a:solidFill>
                    </a:rPr>
                    <a:t>Ground state electronic energy </a:t>
                  </a:r>
                  <a:r>
                    <a:rPr lang="en-US" sz="2000" dirty="0"/>
                    <a:t>expressed </a:t>
                  </a:r>
                  <a:r>
                    <a:rPr lang="en-US" sz="2000" i="1" dirty="0">
                      <a:solidFill>
                        <a:srgbClr val="0000CC"/>
                      </a:solidFill>
                    </a:rPr>
                    <a:t>exactly </a:t>
                  </a:r>
                  <a:r>
                    <a:rPr lang="en-US" sz="2000" dirty="0"/>
                    <a:t>as the </a:t>
                  </a:r>
                  <a:r>
                    <a:rPr lang="en-US" sz="2000" i="1" dirty="0">
                      <a:solidFill>
                        <a:srgbClr val="0000CC"/>
                      </a:solidFill>
                    </a:rPr>
                    <a:t>minimum of a functional of the zero temperature, 1-body density</a:t>
                  </a:r>
                  <a:r>
                    <a:rPr lang="en-US" sz="2000" dirty="0"/>
                    <a:t> written in terms of</a:t>
                  </a: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𝐾𝑆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𝐾𝑆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electrons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)/2</m:t>
                        </m:r>
                      </m:oMath>
                    </m:oMathPara>
                  </a14:m>
                  <a:endParaRPr lang="en-US" sz="2000" dirty="0"/>
                </a:p>
                <a:p>
                  <a:pPr algn="just"/>
                  <a:r>
                    <a:rPr lang="en-US" dirty="0"/>
                    <a:t>   an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 orthonormal set of KS states</a:t>
                  </a:r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</m:oMath>
                  </a14:m>
                  <a:r>
                    <a:rPr lang="en-US" dirty="0"/>
                    <a:t>.</a:t>
                  </a:r>
                </a:p>
                <a:p>
                  <a:pPr algn="just"/>
                  <a:br>
                    <a:rPr lang="en-US" dirty="0"/>
                  </a:br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09662"/>
                  <a:ext cx="9061704" cy="248369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874" t="-1961" r="-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http://www.nobelprize.org/nobel_prizes/chemistry/laureates/1998/kohn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6" t="2201" r="8074" b="12786"/>
            <a:stretch/>
          </p:blipFill>
          <p:spPr bwMode="auto">
            <a:xfrm>
              <a:off x="7233663" y="2243530"/>
              <a:ext cx="677914" cy="100644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869981" y="2438973"/>
              <a:ext cx="13156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</a:t>
              </a:r>
              <a:r>
                <a:rPr lang="en-US" sz="1100" dirty="0"/>
                <a:t>Walter Kohn, </a:t>
              </a:r>
            </a:p>
            <a:p>
              <a:r>
                <a:rPr lang="en-US" sz="1100" dirty="0"/>
                <a:t> Nobel Chemistry</a:t>
              </a:r>
              <a:br>
                <a:rPr lang="en-US" sz="1100" dirty="0"/>
              </a:br>
              <a:r>
                <a:rPr lang="en-US" sz="1100" dirty="0"/>
                <a:t>         1998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75" y="3249969"/>
                <a:ext cx="9061704" cy="2691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KS Density Functional: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 </a:t>
                </a:r>
                <a:r>
                  <a:rPr lang="en-US" sz="2000" i="1" dirty="0">
                    <a:solidFill>
                      <a:srgbClr val="0000CC"/>
                    </a:solidFill>
                  </a:rPr>
                  <a:t>Sum</a:t>
                </a:r>
                <a:r>
                  <a:rPr lang="en-US" sz="2000" dirty="0"/>
                  <a:t> </a:t>
                </a:r>
                <a:r>
                  <a:rPr lang="en-US" sz="2000" i="1" dirty="0">
                    <a:solidFill>
                      <a:srgbClr val="0000CC"/>
                    </a:solidFill>
                  </a:rPr>
                  <a:t>of</a:t>
                </a:r>
                <a:r>
                  <a:rPr lang="en-US" sz="2000" dirty="0"/>
                  <a:t> the </a:t>
                </a:r>
                <a:r>
                  <a:rPr lang="en-US" sz="2000" i="1" dirty="0">
                    <a:solidFill>
                      <a:srgbClr val="0000CC"/>
                    </a:solidFill>
                  </a:rPr>
                  <a:t>kinetic energy </a:t>
                </a:r>
                <a:r>
                  <a:rPr lang="en-US" sz="2000" dirty="0"/>
                  <a:t>of non-interacting electrons</a:t>
                </a:r>
                <a:r>
                  <a:rPr lang="en-US" sz="2000" dirty="0">
                    <a:solidFill>
                      <a:srgbClr val="0000CC"/>
                    </a:solidFill>
                  </a:rPr>
                  <a:t>, </a:t>
                </a:r>
                <a:r>
                  <a:rPr lang="en-US" sz="2000" i="1" dirty="0" err="1">
                    <a:solidFill>
                      <a:srgbClr val="0000CC"/>
                    </a:solidFill>
                  </a:rPr>
                  <a:t>Hartree</a:t>
                </a:r>
                <a:r>
                  <a:rPr lang="en-US" sz="2000" i="1" dirty="0">
                    <a:solidFill>
                      <a:srgbClr val="0000CC"/>
                    </a:solidFill>
                  </a:rPr>
                  <a:t> energy</a:t>
                </a:r>
                <a:r>
                  <a:rPr lang="en-US" sz="2000" dirty="0">
                    <a:solidFill>
                      <a:srgbClr val="0000CC"/>
                    </a:solidFill>
                  </a:rPr>
                  <a:t>, </a:t>
                </a:r>
                <a:r>
                  <a:rPr lang="en-US" sz="2000" i="1" dirty="0">
                    <a:solidFill>
                      <a:srgbClr val="0000CC"/>
                    </a:solidFill>
                  </a:rPr>
                  <a:t>electron-ion/external energy </a:t>
                </a:r>
                <a:r>
                  <a:rPr lang="en-US" sz="2000" dirty="0"/>
                  <a:t>and an unknown correction term,</a:t>
                </a:r>
                <a:r>
                  <a:rPr lang="en-US" sz="2000" dirty="0">
                    <a:solidFill>
                      <a:srgbClr val="0000CC"/>
                    </a:solidFill>
                  </a:rPr>
                  <a:t> </a:t>
                </a:r>
                <a:r>
                  <a:rPr lang="en-US" sz="2000" i="1" dirty="0">
                    <a:solidFill>
                      <a:srgbClr val="0000CC"/>
                    </a:solidFill>
                  </a:rPr>
                  <a:t>exchange correlation energy functional</a:t>
                </a:r>
                <a:r>
                  <a:rPr lang="en-US" sz="2000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         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ions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𝐾𝑆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" y="3249969"/>
                <a:ext cx="9061704" cy="2691891"/>
              </a:xfrm>
              <a:prstGeom prst="rect">
                <a:avLst/>
              </a:prstGeom>
              <a:blipFill rotWithShape="0">
                <a:blip r:embed="rId4"/>
                <a:stretch>
                  <a:fillRect l="-942" t="-1810" r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733662"/>
                <a:ext cx="9061704" cy="1188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Generalized Gradient Approximation (GGA): </a:t>
                </a:r>
                <a:r>
                  <a:rPr lang="en-US" sz="2000" i="1" dirty="0">
                    <a:solidFill>
                      <a:srgbClr val="0000CC"/>
                    </a:solidFill>
                  </a:rPr>
                  <a:t>Tractable approx.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endParaRPr lang="en-US" sz="2000" i="1" dirty="0">
                  <a:solidFill>
                    <a:srgbClr val="0000C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33662"/>
                <a:ext cx="9061704" cy="1188210"/>
              </a:xfrm>
              <a:prstGeom prst="rect">
                <a:avLst/>
              </a:prstGeom>
              <a:blipFill rotWithShape="0">
                <a:blip r:embed="rId5"/>
                <a:stretch>
                  <a:fillRect l="-874" t="-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48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9349" y="0"/>
            <a:ext cx="76038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srgbClr val="0000CC"/>
                </a:solidFill>
              </a:rPr>
              <a:t>KS-DFT in </a:t>
            </a:r>
            <a:r>
              <a:rPr lang="en-US" sz="3200" dirty="0" err="1">
                <a:solidFill>
                  <a:srgbClr val="0000CC"/>
                </a:solidFill>
              </a:rPr>
              <a:t>OpenAtom</a:t>
            </a:r>
            <a:endParaRPr lang="en-US" sz="3200" dirty="0">
              <a:solidFill>
                <a:srgbClr val="00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31908"/>
            <a:ext cx="9157635" cy="1346043"/>
            <a:chOff x="0" y="631908"/>
            <a:chExt cx="9157635" cy="1346043"/>
          </a:xfrm>
        </p:grpSpPr>
        <p:sp>
          <p:nvSpPr>
            <p:cNvPr id="4" name="TextBox 3"/>
            <p:cNvSpPr txBox="1"/>
            <p:nvPr/>
          </p:nvSpPr>
          <p:spPr>
            <a:xfrm>
              <a:off x="0" y="631908"/>
              <a:ext cx="9157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 err="1"/>
                <a:t>OpenAtom</a:t>
              </a:r>
              <a:r>
                <a:rPr lang="en-US" sz="2400" b="1" dirty="0"/>
                <a:t>:</a:t>
              </a:r>
              <a:r>
                <a:rPr lang="en-US" sz="2400" dirty="0"/>
                <a:t> </a:t>
              </a:r>
              <a:r>
                <a:rPr lang="en-US" sz="2400" i="1" dirty="0">
                  <a:solidFill>
                    <a:srgbClr val="0000CC"/>
                  </a:solidFill>
                </a:rPr>
                <a:t>Plane-wave</a:t>
              </a:r>
              <a:r>
                <a:rPr lang="en-US" sz="2400" dirty="0">
                  <a:solidFill>
                    <a:srgbClr val="0000CC"/>
                  </a:solidFill>
                </a:rPr>
                <a:t> (PW) </a:t>
              </a:r>
              <a:r>
                <a:rPr lang="en-US" sz="2400" dirty="0"/>
                <a:t>based</a:t>
              </a:r>
              <a:r>
                <a:rPr lang="en-US" sz="2400" dirty="0">
                  <a:solidFill>
                    <a:srgbClr val="0000CC"/>
                  </a:solidFill>
                </a:rPr>
                <a:t> KS-DFT </a:t>
              </a:r>
              <a:r>
                <a:rPr lang="en-US" sz="2400" dirty="0"/>
                <a:t>within the GGA – expand</a:t>
              </a:r>
              <a:br>
                <a:rPr lang="en-US" sz="2400" dirty="0"/>
              </a:br>
              <a:r>
                <a:rPr lang="en-US" sz="2400" dirty="0"/>
                <a:t>                       KS states in the delocalized PW basis.</a:t>
              </a:r>
              <a:br>
                <a:rPr lang="en-US" sz="2400" dirty="0"/>
              </a:br>
              <a:r>
                <a:rPr lang="en-US" sz="2400" dirty="0"/>
                <a:t>                    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ube 7"/>
                <p:cNvSpPr/>
                <p:nvPr/>
              </p:nvSpPr>
              <p:spPr>
                <a:xfrm>
                  <a:off x="6957542" y="1050445"/>
                  <a:ext cx="1175658" cy="927506"/>
                </a:xfrm>
                <a:prstGeom prst="cub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</m:oMath>
                  </a14:m>
                  <a:r>
                    <a:rPr lang="en-US" i="1" dirty="0"/>
                    <a:t> </a:t>
                  </a:r>
                  <a:r>
                    <a:rPr lang="en-US" dirty="0"/>
                    <a:t>in</a:t>
                  </a:r>
                  <a:r>
                    <a:rPr lang="en-US" i="1" dirty="0"/>
                    <a:t> D</a:t>
                  </a:r>
                  <a:r>
                    <a:rPr lang="en-US" dirty="0"/>
                    <a:t>(</a:t>
                  </a:r>
                  <a:r>
                    <a:rPr lang="en-US" b="1" i="1" dirty="0"/>
                    <a:t>h</a:t>
                  </a:r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8" name="Cub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542" y="1050445"/>
                  <a:ext cx="1175658" cy="927506"/>
                </a:xfrm>
                <a:prstGeom prst="cube">
                  <a:avLst/>
                </a:prstGeom>
                <a:blipFill rotWithShape="0">
                  <a:blip r:embed="rId3"/>
                  <a:stretch>
                    <a:fillRect b="-7143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/>
          <p:cNvSpPr txBox="1"/>
          <p:nvPr/>
        </p:nvSpPr>
        <p:spPr>
          <a:xfrm>
            <a:off x="0" y="5185598"/>
            <a:ext cx="88771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PW-KS-DFT in </a:t>
            </a:r>
            <a:r>
              <a:rPr lang="en-US" sz="2400" b="1" dirty="0" err="1"/>
              <a:t>OpenAtom</a:t>
            </a:r>
            <a:r>
              <a:rPr lang="en-US" sz="2400" b="1" dirty="0"/>
              <a:t> - Disadvantages:</a:t>
            </a:r>
          </a:p>
          <a:p>
            <a:pPr marL="800100" lvl="1" indent="-342900">
              <a:buSzPct val="60000"/>
              <a:buFont typeface="Courier New" panose="02070309020205020404" pitchFamily="49" charset="0"/>
              <a:buChar char="o"/>
            </a:pPr>
            <a:r>
              <a:rPr lang="en-US" sz="2400" i="1" dirty="0">
                <a:solidFill>
                  <a:srgbClr val="0000CC"/>
                </a:solidFill>
              </a:rPr>
              <a:t>Large basis set </a:t>
            </a:r>
            <a:r>
              <a:rPr lang="en-US" sz="2400" dirty="0"/>
              <a:t>required</a:t>
            </a:r>
            <a:r>
              <a:rPr lang="en-US" sz="2400" i="1" dirty="0">
                <a:solidFill>
                  <a:srgbClr val="0000CC"/>
                </a:solidFill>
              </a:rPr>
              <a:t> </a:t>
            </a:r>
            <a:r>
              <a:rPr lang="en-US" sz="2400" i="1" dirty="0"/>
              <a:t>- </a:t>
            </a:r>
            <a:r>
              <a:rPr lang="en-US" sz="2400" dirty="0"/>
              <a:t>millions and millions  (</a:t>
            </a:r>
            <a:r>
              <a:rPr lang="en-US" sz="2400" i="1" dirty="0"/>
              <a:t>c.f. </a:t>
            </a:r>
            <a:r>
              <a:rPr lang="en-US" sz="2400" dirty="0"/>
              <a:t>Carl Sagan).</a:t>
            </a:r>
          </a:p>
          <a:p>
            <a:pPr marL="800100" lvl="1" indent="-342900">
              <a:buSzPct val="60000"/>
              <a:buFont typeface="Courier New" panose="02070309020205020404" pitchFamily="49" charset="0"/>
              <a:buChar char="o"/>
            </a:pPr>
            <a:r>
              <a:rPr lang="en-US" sz="2400" i="1" dirty="0">
                <a:solidFill>
                  <a:srgbClr val="0000CC"/>
                </a:solidFill>
              </a:rPr>
              <a:t>Large memory </a:t>
            </a:r>
            <a:r>
              <a:rPr lang="en-US" sz="2400" dirty="0"/>
              <a:t>required – need large machines.</a:t>
            </a:r>
          </a:p>
          <a:p>
            <a:pPr marL="800100" lvl="1" indent="-342900">
              <a:buSzPct val="60000"/>
              <a:buFont typeface="Courier New" panose="02070309020205020404" pitchFamily="49" charset="0"/>
              <a:buChar char="o"/>
            </a:pPr>
            <a:r>
              <a:rPr lang="en-US" sz="2400" i="1" dirty="0">
                <a:solidFill>
                  <a:srgbClr val="0000CC"/>
                </a:solidFill>
              </a:rPr>
              <a:t>Heavy atoms computationally intensive</a:t>
            </a:r>
            <a:r>
              <a:rPr lang="en-US" sz="2400" dirty="0"/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7ADFF0-A1A1-470A-BBF3-49D6D8065265}"/>
              </a:ext>
            </a:extLst>
          </p:cNvPr>
          <p:cNvGrpSpPr/>
          <p:nvPr/>
        </p:nvGrpSpPr>
        <p:grpSpPr>
          <a:xfrm>
            <a:off x="-3098" y="1849377"/>
            <a:ext cx="8770778" cy="3256168"/>
            <a:chOff x="-3098" y="1849377"/>
            <a:chExt cx="8770778" cy="3256168"/>
          </a:xfrm>
        </p:grpSpPr>
        <p:grpSp>
          <p:nvGrpSpPr>
            <p:cNvPr id="12" name="Group 11"/>
            <p:cNvGrpSpPr/>
            <p:nvPr/>
          </p:nvGrpSpPr>
          <p:grpSpPr>
            <a:xfrm>
              <a:off x="-3098" y="1849377"/>
              <a:ext cx="8770778" cy="3256168"/>
              <a:chOff x="15564" y="1809503"/>
              <a:chExt cx="8770778" cy="325616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5128742" y="3095583"/>
                <a:ext cx="3657600" cy="1970088"/>
              </a:xfrm>
              <a:prstGeom prst="rect">
                <a:avLst/>
              </a:prstGeom>
              <a:noFill/>
              <a:ln w="28575">
                <a:solidFill>
                  <a:srgbClr val="0000C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564" y="1809503"/>
                <a:ext cx="7978916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PW-KS-DFT in </a:t>
                </a:r>
                <a:r>
                  <a:rPr lang="en-US" sz="2400" b="1" dirty="0" err="1"/>
                  <a:t>OpenAtom</a:t>
                </a:r>
                <a:r>
                  <a:rPr lang="en-US" sz="2400" b="1" dirty="0"/>
                  <a:t> - Advantages:</a:t>
                </a:r>
              </a:p>
              <a:p>
                <a:pPr marL="800100" lvl="1" indent="-34290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sz="2400" i="1" dirty="0">
                    <a:solidFill>
                      <a:srgbClr val="0000CC"/>
                    </a:solidFill>
                  </a:rPr>
                  <a:t>N</a:t>
                </a:r>
                <a:r>
                  <a:rPr lang="en-US" sz="2400" i="1" baseline="30000" dirty="0">
                    <a:solidFill>
                      <a:srgbClr val="0000CC"/>
                    </a:solidFill>
                  </a:rPr>
                  <a:t>2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 </a:t>
                </a:r>
                <a:r>
                  <a:rPr lang="en-US" sz="2400" dirty="0">
                    <a:solidFill>
                      <a:srgbClr val="0000CC"/>
                    </a:solidFill>
                  </a:rPr>
                  <a:t>log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N </a:t>
                </a:r>
                <a:r>
                  <a:rPr lang="en-US" sz="2400" dirty="0"/>
                  <a:t>or better scaling of  interactions &amp; derivatives</a:t>
                </a:r>
                <a:r>
                  <a:rPr lang="en-US" sz="2400" i="1" dirty="0"/>
                  <a:t> </a:t>
                </a:r>
                <a:r>
                  <a:rPr lang="en-US" sz="2400" dirty="0"/>
                  <a:t>- </a:t>
                </a:r>
                <a:br>
                  <a:rPr lang="en-US" sz="2400" dirty="0"/>
                </a:br>
                <a:r>
                  <a:rPr lang="en-US" sz="2400" dirty="0"/>
                  <a:t>           </a:t>
                </a:r>
                <a:r>
                  <a:rPr lang="en-US" sz="2400" i="1" dirty="0">
                    <a:solidFill>
                      <a:srgbClr val="0000CC"/>
                    </a:solidFill>
                  </a:rPr>
                  <a:t>Euler Exponential Spline (EES) Interpolation</a:t>
                </a:r>
                <a:r>
                  <a:rPr lang="en-US" sz="2400" dirty="0"/>
                  <a:t>. </a:t>
                </a:r>
              </a:p>
              <a:p>
                <a:pPr marL="800100" lvl="1" indent="-34290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Only </a:t>
                </a:r>
                <a:r>
                  <a:rPr lang="en-US" sz="2400" dirty="0" err="1"/>
                  <a:t>orthogonalization</a:t>
                </a:r>
                <a:r>
                  <a:rPr lang="en-US" sz="2400" dirty="0"/>
                  <a:t> is ~</a:t>
                </a:r>
                <a:r>
                  <a:rPr lang="en-US" sz="2400" i="1" dirty="0"/>
                  <a:t>N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 .</a:t>
                </a:r>
              </a:p>
              <a:p>
                <a:pPr marL="800100" lvl="1" indent="-34290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sz="2400" i="1" dirty="0">
                    <a:solidFill>
                      <a:srgbClr val="0000CC"/>
                    </a:solidFill>
                  </a:rPr>
                  <a:t>High parallelism under charm++</a:t>
                </a:r>
                <a:r>
                  <a:rPr lang="en-US" sz="2400" dirty="0"/>
                  <a:t>.</a:t>
                </a:r>
              </a:p>
              <a:p>
                <a:pPr marL="800100" lvl="1" indent="-34290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k-points, path integrals, LSDA &amp; </a:t>
                </a:r>
                <a:br>
                  <a:rPr lang="en-US" sz="2400" dirty="0"/>
                </a:br>
                <a:r>
                  <a:rPr lang="en-US" sz="2400" dirty="0"/>
                  <a:t>    tempering implemented.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224F69-2B2D-4725-A1F3-0F2358738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4858" y="3264031"/>
              <a:ext cx="3468043" cy="1808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268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52520" y="56819"/>
            <a:ext cx="7602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srgbClr val="0000CC"/>
                </a:solidFill>
              </a:rPr>
              <a:t>Projector Augmented Wave Method (PAW)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56" y="6027003"/>
            <a:ext cx="8929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Goal: </a:t>
            </a:r>
            <a:r>
              <a:rPr lang="en-US" sz="2400" dirty="0">
                <a:solidFill>
                  <a:srgbClr val="0000CC"/>
                </a:solidFill>
              </a:rPr>
              <a:t>Implement </a:t>
            </a:r>
            <a:r>
              <a:rPr lang="en-US" sz="2400" i="1" dirty="0">
                <a:solidFill>
                  <a:srgbClr val="0000CC"/>
                </a:solidFill>
              </a:rPr>
              <a:t>N</a:t>
            </a:r>
            <a:r>
              <a:rPr lang="en-US" sz="2400" baseline="30000" dirty="0">
                <a:solidFill>
                  <a:srgbClr val="0000CC"/>
                </a:solidFill>
              </a:rPr>
              <a:t>2</a:t>
            </a:r>
            <a:r>
              <a:rPr lang="en-US" sz="2400" dirty="0">
                <a:solidFill>
                  <a:srgbClr val="0000CC"/>
                </a:solidFill>
              </a:rPr>
              <a:t> log </a:t>
            </a:r>
            <a:r>
              <a:rPr lang="en-US" sz="2400" i="1" dirty="0">
                <a:solidFill>
                  <a:srgbClr val="0000CC"/>
                </a:solidFill>
              </a:rPr>
              <a:t>N</a:t>
            </a:r>
            <a:r>
              <a:rPr lang="en-US" sz="2400" dirty="0">
                <a:solidFill>
                  <a:srgbClr val="0000CC"/>
                </a:solidFill>
              </a:rPr>
              <a:t>  EES-based PAW with high parallel efficiency</a:t>
            </a:r>
            <a:br>
              <a:rPr lang="en-US" sz="2400" dirty="0">
                <a:solidFill>
                  <a:srgbClr val="0000CC"/>
                </a:solidFill>
              </a:rPr>
            </a:br>
            <a:r>
              <a:rPr lang="en-US" sz="2400" dirty="0">
                <a:solidFill>
                  <a:srgbClr val="0000CC"/>
                </a:solidFill>
              </a:rPr>
              <a:t>                                                 in </a:t>
            </a:r>
            <a:r>
              <a:rPr lang="en-US" sz="2400" dirty="0" err="1">
                <a:solidFill>
                  <a:srgbClr val="0000CC"/>
                </a:solidFill>
              </a:rPr>
              <a:t>OpenAtom</a:t>
            </a:r>
            <a:r>
              <a:rPr lang="en-US" sz="2400" dirty="0">
                <a:solidFill>
                  <a:srgbClr val="0000CC"/>
                </a:solidFill>
              </a:rPr>
              <a:t>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806941"/>
            <a:ext cx="9144000" cy="3989549"/>
            <a:chOff x="0" y="806941"/>
            <a:chExt cx="9144000" cy="3989549"/>
          </a:xfrm>
        </p:grpSpPr>
        <p:sp>
          <p:nvSpPr>
            <p:cNvPr id="4" name="TextBox 3"/>
            <p:cNvSpPr txBox="1"/>
            <p:nvPr/>
          </p:nvSpPr>
          <p:spPr>
            <a:xfrm>
              <a:off x="11756" y="806941"/>
              <a:ext cx="91322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/>
                <a:t>Projector-Augmented Wave (PAW) : </a:t>
              </a:r>
              <a:r>
                <a:rPr lang="en-US" sz="2400" i="1" dirty="0">
                  <a:solidFill>
                    <a:srgbClr val="0000CC"/>
                  </a:solidFill>
                </a:rPr>
                <a:t>accurate </a:t>
              </a:r>
              <a:r>
                <a:rPr lang="en-US" sz="2400" dirty="0"/>
                <a:t>treatment of</a:t>
              </a:r>
              <a:br>
                <a:rPr lang="en-US" sz="2400" dirty="0"/>
              </a:br>
              <a:r>
                <a:rPr lang="en-US" sz="2400" dirty="0"/>
                <a:t>                               </a:t>
              </a:r>
              <a:r>
                <a:rPr lang="en-US" sz="2400" i="1" dirty="0">
                  <a:solidFill>
                    <a:srgbClr val="0000CC"/>
                  </a:solidFill>
                </a:rPr>
                <a:t>heavy</a:t>
              </a:r>
              <a:r>
                <a:rPr lang="en-US" sz="2400" dirty="0"/>
                <a:t> </a:t>
              </a:r>
              <a:r>
                <a:rPr lang="en-US" sz="2400" i="1" dirty="0">
                  <a:solidFill>
                    <a:srgbClr val="0000CC"/>
                  </a:solidFill>
                </a:rPr>
                <a:t>atoms</a:t>
              </a:r>
              <a:r>
                <a:rPr lang="en-US" sz="2400" dirty="0"/>
                <a:t> in KS-DFT with </a:t>
              </a:r>
              <a:r>
                <a:rPr lang="en-US" sz="2400" dirty="0">
                  <a:solidFill>
                    <a:srgbClr val="0000CC"/>
                  </a:solidFill>
                </a:rPr>
                <a:t>low computational cost</a:t>
              </a:r>
              <a:r>
                <a:rPr lang="en-US" sz="2400" dirty="0"/>
                <a:t>.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310159" y="3452974"/>
              <a:ext cx="1987422" cy="1343516"/>
              <a:chOff x="6027575" y="3443088"/>
              <a:chExt cx="2211355" cy="146784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/>
              <a:srcRect l="1087" t="2233" r="1510" b="807"/>
              <a:stretch/>
            </p:blipFill>
            <p:spPr>
              <a:xfrm>
                <a:off x="6027575" y="3443088"/>
                <a:ext cx="2211355" cy="1467841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6027575" y="3443088"/>
                <a:ext cx="139960" cy="102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50" name="Picture 2" descr="http://www.ssnmr.ethz.ch/research/Instruments/Spectrometers/_jcr_content/par/twocolumn/par_right/fullwidthimage/image.imageformat.lightbox.140915686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3870" y="3452974"/>
              <a:ext cx="895932" cy="1343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Arrow 7"/>
            <p:cNvSpPr/>
            <p:nvPr/>
          </p:nvSpPr>
          <p:spPr>
            <a:xfrm>
              <a:off x="7297581" y="4050792"/>
              <a:ext cx="670569" cy="7367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811263"/>
              <a:ext cx="9144000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b="1" dirty="0"/>
                <a:t>PAW-KS-DFT Advantages</a:t>
              </a:r>
            </a:p>
            <a:p>
              <a:pPr marL="800100" lvl="1" indent="-342900">
                <a:buSzPct val="60000"/>
                <a:buFont typeface="Courier New" panose="02070309020205020404" pitchFamily="49" charset="0"/>
                <a:buChar char="o"/>
              </a:pPr>
              <a:r>
                <a:rPr lang="en-US" sz="2400" dirty="0"/>
                <a:t>KS states split into localized and delocalized/smooth parts – </a:t>
              </a:r>
              <a:br>
                <a:rPr lang="en-US" sz="2400" dirty="0"/>
              </a:br>
              <a:r>
                <a:rPr lang="en-US" sz="2400" dirty="0"/>
                <a:t> </a:t>
              </a:r>
              <a:r>
                <a:rPr lang="en-US" sz="2400" i="1" dirty="0">
                  <a:solidFill>
                    <a:srgbClr val="0000CC"/>
                  </a:solidFill>
                </a:rPr>
                <a:t>small basis </a:t>
              </a:r>
              <a:r>
                <a:rPr lang="en-US" sz="2400" dirty="0"/>
                <a:t>possible even for </a:t>
              </a:r>
              <a:r>
                <a:rPr lang="en-US" sz="2400" i="1" dirty="0">
                  <a:solidFill>
                    <a:srgbClr val="0000CC"/>
                  </a:solidFill>
                </a:rPr>
                <a:t>heavy atoms</a:t>
              </a:r>
              <a:r>
                <a:rPr lang="en-US" sz="2400" dirty="0"/>
                <a:t>.</a:t>
              </a:r>
            </a:p>
            <a:p>
              <a:pPr marL="800100" lvl="1" indent="-342900">
                <a:buSzPct val="60000"/>
                <a:buFont typeface="Courier New" panose="02070309020205020404" pitchFamily="49" charset="0"/>
                <a:buChar char="o"/>
              </a:pPr>
              <a:r>
                <a:rPr lang="en-US" sz="2400" i="1" dirty="0">
                  <a:solidFill>
                    <a:srgbClr val="0000CC"/>
                  </a:solidFill>
                </a:rPr>
                <a:t>NMR</a:t>
              </a:r>
              <a:r>
                <a:rPr lang="en-US" sz="2400" i="1" dirty="0"/>
                <a:t> </a:t>
              </a:r>
              <a:r>
                <a:rPr lang="en-US" sz="2400" dirty="0"/>
                <a:t>and some other linear response methods require the core – </a:t>
              </a:r>
              <a:br>
                <a:rPr lang="en-US" sz="2400" dirty="0"/>
              </a:br>
              <a:r>
                <a:rPr lang="en-US" sz="2400" dirty="0"/>
                <a:t> PAW makes it </a:t>
              </a:r>
              <a:r>
                <a:rPr lang="en-US" sz="2400" i="1" dirty="0">
                  <a:solidFill>
                    <a:srgbClr val="0000CC"/>
                  </a:solidFill>
                </a:rPr>
                <a:t>easy.</a:t>
              </a:r>
            </a:p>
            <a:p>
              <a:pPr marL="800100" lvl="1" indent="-342900">
                <a:buSzPct val="60000"/>
                <a:buFont typeface="Courier New" panose="02070309020205020404" pitchFamily="49" charset="0"/>
                <a:buChar char="o"/>
              </a:pPr>
              <a:r>
                <a:rPr lang="en-US" sz="2400" i="1" dirty="0">
                  <a:solidFill>
                    <a:srgbClr val="0000CC"/>
                  </a:solidFill>
                </a:rPr>
                <a:t>Small memory </a:t>
              </a:r>
              <a:r>
                <a:rPr lang="en-US" sz="2400" dirty="0"/>
                <a:t>requirement.</a:t>
              </a:r>
              <a:br>
                <a:rPr lang="en-US" sz="2400" dirty="0"/>
              </a:br>
              <a:endParaRPr lang="en-US" sz="24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450852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PAW-KS-DFT Disadvantages</a:t>
            </a:r>
          </a:p>
          <a:p>
            <a:pPr marL="800100" lvl="1" indent="-342900">
              <a:buSzPct val="60000"/>
              <a:buFont typeface="Courier New" panose="02070309020205020404" pitchFamily="49" charset="0"/>
              <a:buChar char="o"/>
            </a:pPr>
            <a:r>
              <a:rPr lang="en-US" sz="2400" dirty="0"/>
              <a:t>Implemented with inefficient </a:t>
            </a:r>
            <a:r>
              <a:rPr lang="en-US" sz="2400" i="1" dirty="0">
                <a:solidFill>
                  <a:srgbClr val="0000CC"/>
                </a:solidFill>
              </a:rPr>
              <a:t>N</a:t>
            </a:r>
            <a:r>
              <a:rPr lang="en-US" sz="2400" baseline="30000" dirty="0">
                <a:solidFill>
                  <a:srgbClr val="0000CC"/>
                </a:solidFill>
              </a:rPr>
              <a:t>3</a:t>
            </a:r>
            <a:r>
              <a:rPr lang="en-US" sz="2400" dirty="0">
                <a:solidFill>
                  <a:srgbClr val="0000CC"/>
                </a:solidFill>
              </a:rPr>
              <a:t> methods </a:t>
            </a:r>
            <a:r>
              <a:rPr lang="en-US" sz="2400" dirty="0"/>
              <a:t>for interactions.</a:t>
            </a:r>
          </a:p>
          <a:p>
            <a:pPr marL="800100" lvl="1" indent="-342900">
              <a:buSzPct val="60000"/>
              <a:buFont typeface="Courier New" panose="02070309020205020404" pitchFamily="49" charset="0"/>
              <a:buChar char="o"/>
            </a:pPr>
            <a:r>
              <a:rPr lang="en-US" sz="2400" i="1" dirty="0">
                <a:solidFill>
                  <a:srgbClr val="0000CC"/>
                </a:solidFill>
              </a:rPr>
              <a:t>Parallel performance </a:t>
            </a:r>
            <a:r>
              <a:rPr lang="en-US" sz="2400" dirty="0"/>
              <a:t>of standard implementations </a:t>
            </a:r>
            <a:r>
              <a:rPr lang="en-US" sz="2400" i="1" dirty="0">
                <a:solidFill>
                  <a:srgbClr val="0000CC"/>
                </a:solidFill>
              </a:rPr>
              <a:t>poor.</a:t>
            </a:r>
          </a:p>
        </p:txBody>
      </p:sp>
    </p:spTree>
    <p:extLst>
      <p:ext uri="{BB962C8B-B14F-4D97-AF65-F5344CB8AC3E}">
        <p14:creationId xmlns:p14="http://schemas.microsoft.com/office/powerpoint/2010/main" val="370569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18344" y="-6147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3200" dirty="0">
                <a:solidFill>
                  <a:srgbClr val="0000CC"/>
                </a:solidFill>
              </a:rPr>
              <a:t>PAW Basics: KS states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232" y="595505"/>
            <a:ext cx="8999367" cy="1706901"/>
            <a:chOff x="18232" y="595505"/>
            <a:chExt cx="8999367" cy="17069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951959" y="1346247"/>
                  <a:ext cx="4050676" cy="9561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core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nary>
                      </m:oMath>
                    </m:oMathPara>
                  </a14:m>
                  <a:br>
                    <a:rPr lang="en-US" b="1" i="1" dirty="0">
                      <a:latin typeface="Cambria Math" panose="020405030504060302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</a:br>
                  <a:endPara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959" y="1346247"/>
                  <a:ext cx="4050676" cy="95615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8232" y="595505"/>
                  <a:ext cx="8999367" cy="859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b="1" dirty="0"/>
                    <a:t>KS states:  </a:t>
                  </a:r>
                  <a:r>
                    <a:rPr lang="en-US" sz="2400" i="1" dirty="0">
                      <a:solidFill>
                        <a:srgbClr val="0000CC"/>
                      </a:solidFill>
                    </a:rPr>
                    <a:t>delocalized/smooth part, </a:t>
                  </a:r>
                  <a:r>
                    <a:rPr lang="en-US" sz="2400" dirty="0">
                      <a:solidFill>
                        <a:srgbClr val="0000CC"/>
                      </a:solidFill>
                    </a:rPr>
                    <a:t>(</a:t>
                  </a:r>
                  <a:r>
                    <a:rPr lang="en-US" sz="2400" i="1" dirty="0">
                      <a:solidFill>
                        <a:srgbClr val="0000CC"/>
                      </a:solidFill>
                    </a:rPr>
                    <a:t>S</a:t>
                  </a:r>
                  <a:r>
                    <a:rPr lang="en-US" sz="2400" dirty="0">
                      <a:solidFill>
                        <a:srgbClr val="0000CC"/>
                      </a:solidFill>
                    </a:rPr>
                    <a:t>),</a:t>
                  </a:r>
                  <a:r>
                    <a:rPr lang="en-US" sz="2400" i="1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00CC"/>
                      </a:solidFill>
                    </a:rPr>
                    <a:t>+</a:t>
                  </a:r>
                  <a:r>
                    <a:rPr lang="en-US" sz="2400" i="1" dirty="0">
                      <a:solidFill>
                        <a:srgbClr val="0000CC"/>
                      </a:solidFill>
                    </a:rPr>
                    <a:t>  localized/core part</a:t>
                  </a:r>
                  <a:r>
                    <a:rPr lang="en-US" sz="2400" dirty="0">
                      <a:solidFill>
                        <a:srgbClr val="0000CC"/>
                      </a:solidFill>
                    </a:rPr>
                    <a:t>,</a:t>
                  </a:r>
                  <a:r>
                    <a:rPr lang="en-US" sz="2400" i="1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00CC"/>
                      </a:solidFill>
                    </a:rPr>
                    <a:t>(</a:t>
                  </a:r>
                  <a:r>
                    <a:rPr lang="en-US" sz="2400" i="1" dirty="0">
                      <a:solidFill>
                        <a:srgbClr val="0000CC"/>
                      </a:solidFill>
                    </a:rPr>
                    <a:t>core</a:t>
                  </a:r>
                  <a:r>
                    <a:rPr lang="en-US" sz="2400" dirty="0">
                      <a:solidFill>
                        <a:srgbClr val="0000CC"/>
                      </a:solidFill>
                    </a:rPr>
                    <a:t>)</a:t>
                  </a:r>
                  <a:r>
                    <a:rPr lang="en-US" sz="2400" i="1" dirty="0">
                      <a:solidFill>
                        <a:srgbClr val="0000CC"/>
                      </a:solidFill>
                    </a:rPr>
                    <a:t>.</a:t>
                  </a:r>
                  <a:br>
                    <a:rPr lang="en-US" sz="2400" i="1" dirty="0"/>
                  </a:br>
                  <a:r>
                    <a:rPr lang="en-US" sz="2400" b="1" dirty="0"/>
                    <a:t>      </a:t>
                  </a:r>
                  <a:r>
                    <a:rPr lang="en-US" sz="2400" dirty="0"/>
                    <a:t>Core</a:t>
                  </a:r>
                  <a:r>
                    <a:rPr lang="en-US" sz="2400" b="1" dirty="0"/>
                    <a:t> </a:t>
                  </a:r>
                  <a:r>
                    <a:rPr lang="en-US" sz="2400" dirty="0"/>
                    <a:t>localized</a:t>
                  </a:r>
                  <a:r>
                    <a:rPr lang="en-US" sz="2400" b="1" dirty="0"/>
                    <a:t> </a:t>
                  </a:r>
                  <a:r>
                    <a:rPr lang="en-US" sz="2400" dirty="0"/>
                    <a:t>within a sphere of radius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r>
                    <a:rPr lang="en-US" sz="2400" dirty="0"/>
                    <a:t> around each ion: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2" y="595505"/>
                  <a:ext cx="8999367" cy="8595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49" t="-5674" r="-678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5002635" y="1608457"/>
                  <a:ext cx="3240502" cy="464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core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|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&gt;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2635" y="1608457"/>
                  <a:ext cx="3240502" cy="464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-54760" y="4451059"/>
            <a:ext cx="9219091" cy="2404229"/>
            <a:chOff x="-54760" y="4451059"/>
            <a:chExt cx="9219091" cy="2404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8469" y="4451059"/>
                  <a:ext cx="9116791" cy="543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b="1" dirty="0"/>
                    <a:t>Core: </a:t>
                  </a:r>
                  <a:r>
                    <a:rPr lang="en-US" sz="2400" dirty="0"/>
                    <a:t>localized, written in </a:t>
                  </a:r>
                  <a:r>
                    <a:rPr lang="en-US" sz="2400" i="1" dirty="0">
                      <a:solidFill>
                        <a:srgbClr val="0000CC"/>
                      </a:solidFill>
                    </a:rPr>
                    <a:t>terms of fixed core projectors,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sz="2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a14:m>
                  <a:r>
                    <a:rPr lang="en-US" sz="2400" baseline="30000" dirty="0">
                      <a:solidFill>
                        <a:srgbClr val="0000CC"/>
                      </a:solidFill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2400" b="1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9" y="4451059"/>
                  <a:ext cx="9116791" cy="5439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9" b="-224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-54760" y="4962791"/>
                  <a:ext cx="9219091" cy="17219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𝑝𝑐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dirty="0"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   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𝐼𝐽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𝐼𝐽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                                    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&gt;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br>
                    <a:rPr lang="en-US" i="1" dirty="0">
                      <a:latin typeface="Cambria Math" panose="020405030504060302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𝐼𝐽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&lt;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&gt; 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𝑑𝑟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&gt;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𝑝𝑐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760" y="4962791"/>
                  <a:ext cx="9219091" cy="172194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66119" y="6547511"/>
                  <a:ext cx="286520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ion</m:t>
                      </m:r>
                      <m:r>
                        <a:rPr lang="en-US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type</m:t>
                      </m:r>
                      <m:r>
                        <a:rPr lang="en-US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1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channel</m:t>
                      </m:r>
                    </m:oMath>
                  </a14:m>
                  <a:r>
                    <a:rPr lang="en-US" sz="1400" dirty="0"/>
                    <a:t> </a:t>
                  </a:r>
                  <a:r>
                    <a:rPr lang="en-US" sz="1400" dirty="0">
                      <a:solidFill>
                        <a:srgbClr val="0000CC"/>
                      </a:solidFill>
                    </a:rPr>
                    <a:t>for simplicity</a:t>
                  </a: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19" y="6547511"/>
                  <a:ext cx="286520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/>
            <p:cNvSpPr/>
            <p:nvPr/>
          </p:nvSpPr>
          <p:spPr>
            <a:xfrm>
              <a:off x="4245431" y="5313179"/>
              <a:ext cx="504933" cy="476733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8100000"/>
              </a:lightRig>
            </a:scene3d>
            <a:sp3d>
              <a:bevelT w="381000" h="254000"/>
              <a:bevelB w="889000" h="381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254762" y="5275926"/>
              <a:ext cx="50493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0" y="2533515"/>
            <a:ext cx="7972082" cy="1790282"/>
            <a:chOff x="0" y="2533515"/>
            <a:chExt cx="7972082" cy="1790282"/>
          </a:xfrm>
        </p:grpSpPr>
        <p:sp>
          <p:nvSpPr>
            <p:cNvPr id="5" name="TextBox 4"/>
            <p:cNvSpPr txBox="1"/>
            <p:nvPr/>
          </p:nvSpPr>
          <p:spPr>
            <a:xfrm>
              <a:off x="0" y="2533515"/>
              <a:ext cx="786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b="1" dirty="0"/>
                <a:t>Smooth: </a:t>
              </a:r>
              <a:r>
                <a:rPr lang="en-US" sz="2400" dirty="0"/>
                <a:t>fills all spaces &amp; varies, </a:t>
              </a:r>
              <a:r>
                <a:rPr lang="en-US" sz="2400" i="1" dirty="0">
                  <a:solidFill>
                    <a:srgbClr val="0000CC"/>
                  </a:solidFill>
                </a:rPr>
                <a:t>expanded in plane-waves: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090941" y="3122442"/>
                  <a:ext cx="4527009" cy="12013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acc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br>
                    <a:rPr lang="en-US" dirty="0"/>
                  </a:b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𝒉𝒔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/>
                        <m:t>V</m:t>
                      </m:r>
                      <m:r>
                        <m:rPr>
                          <m:nor/>
                        </m:rPr>
                        <a:rPr lang="en-US" dirty="0"/>
                        <m:t> = </m:t>
                      </m:r>
                      <m:r>
                        <m:rPr>
                          <m:nor/>
                        </m:rPr>
                        <a:rPr lang="en-US" dirty="0"/>
                        <m:t>det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b="1" i="1" dirty="0"/>
                        <m:t>h</m:t>
                      </m:r>
                      <m:r>
                        <m:rPr>
                          <m:nor/>
                        </m:rPr>
                        <a:rPr lang="en-US" b="1" dirty="0"/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brk m:alnAt="7"/>
                        </m:rPr>
                        <a:rPr lang="en-US" altLang="zh-CN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m:rPr>
                          <m:nor/>
                        </m:rPr>
                        <a:rPr lang="en-US" b="1" dirty="0"/>
                        <m:t> =</m:t>
                      </m:r>
                      <m:r>
                        <m:rPr>
                          <m:nor/>
                        </m:rPr>
                        <a:rPr lang="en-US" b="0" i="0" dirty="0" smtClean="0"/>
                        <m:t>2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m:rPr>
                              <m:nor/>
                            </m:rPr>
                            <a:rPr lang="en-US" b="1" dirty="0"/>
                            <m:t> 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integer </a:t>
                  </a: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0941" y="3122442"/>
                  <a:ext cx="4527009" cy="120135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35" b="-76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ube 11"/>
            <p:cNvSpPr/>
            <p:nvPr/>
          </p:nvSpPr>
          <p:spPr>
            <a:xfrm>
              <a:off x="794182" y="3186773"/>
              <a:ext cx="970541" cy="999758"/>
            </a:xfrm>
            <a:prstGeom prst="cub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51959" y="3583813"/>
                  <a:ext cx="447631" cy="375254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90500" h="127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CN" altLang="en-US" sz="10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959" y="3583813"/>
                  <a:ext cx="447631" cy="375254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be 17"/>
                <p:cNvSpPr/>
                <p:nvPr/>
              </p:nvSpPr>
              <p:spPr>
                <a:xfrm>
                  <a:off x="6944168" y="3203747"/>
                  <a:ext cx="1027914" cy="999758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Cub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168" y="3203747"/>
                  <a:ext cx="1027914" cy="999758"/>
                </a:xfrm>
                <a:prstGeom prst="cub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792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56681" y="54941"/>
            <a:ext cx="5267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srgbClr val="0000CC"/>
                </a:solidFill>
              </a:rPr>
              <a:t>PAW Basics: Example KS state</a:t>
            </a:r>
          </a:p>
        </p:txBody>
      </p:sp>
      <p:sp>
        <p:nvSpPr>
          <p:cNvPr id="6" name="Cube 5"/>
          <p:cNvSpPr/>
          <p:nvPr/>
        </p:nvSpPr>
        <p:spPr>
          <a:xfrm>
            <a:off x="1599892" y="1733028"/>
            <a:ext cx="6867330" cy="4553338"/>
          </a:xfrm>
          <a:prstGeom prst="cube">
            <a:avLst/>
          </a:prstGeom>
          <a:scene3d>
            <a:camera prst="orthographicFront"/>
            <a:lightRig rig="threePt" dir="t">
              <a:rot lat="0" lon="0" rev="2700000"/>
            </a:lightRig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868258" y="5878605"/>
                <a:ext cx="568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258" y="5878605"/>
                <a:ext cx="56893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605940" y="5176890"/>
                <a:ext cx="577979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940" y="5176890"/>
                <a:ext cx="577979" cy="490840"/>
              </a:xfrm>
              <a:prstGeom prst="rect">
                <a:avLst/>
              </a:prstGeom>
              <a:blipFill rotWithShape="0"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024957" y="3483628"/>
                <a:ext cx="5534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957" y="3483628"/>
                <a:ext cx="553420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1855524" y="2799184"/>
            <a:ext cx="978381" cy="966371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30975" y="3195518"/>
            <a:ext cx="681134" cy="706649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11172" y="3122675"/>
            <a:ext cx="681134" cy="706649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70605" y="4710763"/>
            <a:ext cx="681134" cy="706649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14981" y="5064087"/>
            <a:ext cx="681134" cy="706649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28414" y="4092351"/>
            <a:ext cx="681134" cy="706649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01303" y="1819470"/>
            <a:ext cx="1059457" cy="979714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>
              <a:rot lat="0" lon="0" rev="8700000"/>
            </a:lightRig>
          </a:scene3d>
          <a:sp3d>
            <a:bevelT w="762000" h="5080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04068" y="1212694"/>
                <a:ext cx="5120889" cy="506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Localized ion core states,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embedded</a:t>
                </a:r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68" y="1212694"/>
                <a:ext cx="5120889" cy="506357"/>
              </a:xfrm>
              <a:prstGeom prst="rect">
                <a:avLst/>
              </a:prstGeom>
              <a:blipFill rotWithShape="0">
                <a:blip r:embed="rId6"/>
                <a:stretch>
                  <a:fillRect l="-1190" r="-595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783685" y="4077427"/>
                <a:ext cx="1578317" cy="701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𝒓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685" y="4077427"/>
                <a:ext cx="1578317" cy="70160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144402" y="2071220"/>
                <a:ext cx="1635161" cy="417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402" y="2071220"/>
                <a:ext cx="1635161" cy="417102"/>
              </a:xfrm>
              <a:prstGeom prst="rect">
                <a:avLst/>
              </a:prstGeom>
              <a:blipFill rotWithShape="0"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44714" y="6330417"/>
                <a:ext cx="5845703" cy="473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 the smooth part of the state,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r>
                      <a:rPr lang="en-US" sz="200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that fills </a:t>
                </a:r>
                <a:r>
                  <a:rPr lang="en-US" sz="2000" i="1" dirty="0"/>
                  <a:t>D</a:t>
                </a:r>
                <a:r>
                  <a:rPr lang="en-US" sz="2000" dirty="0"/>
                  <a:t>(</a:t>
                </a:r>
                <a:r>
                  <a:rPr lang="en-US" sz="2000" b="1" i="1" dirty="0"/>
                  <a:t>h</a:t>
                </a:r>
                <a:r>
                  <a:rPr lang="en-US" sz="2000" dirty="0"/>
                  <a:t>).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714" y="6330417"/>
                <a:ext cx="5845703" cy="473078"/>
              </a:xfrm>
              <a:prstGeom prst="rect">
                <a:avLst/>
              </a:prstGeom>
              <a:blipFill rotWithShape="0">
                <a:blip r:embed="rId9"/>
                <a:stretch>
                  <a:fillRect l="-1147" r="-209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553237" y="3063174"/>
                <a:ext cx="1635161" cy="417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37" y="3063174"/>
                <a:ext cx="1635161" cy="417102"/>
              </a:xfrm>
              <a:prstGeom prst="rect">
                <a:avLst/>
              </a:prstGeom>
              <a:blipFill rotWithShape="0">
                <a:blip r:embed="rId10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-60890" y="798812"/>
            <a:ext cx="1973459" cy="945259"/>
            <a:chOff x="111844" y="798812"/>
            <a:chExt cx="1973459" cy="945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844" y="798812"/>
                  <a:ext cx="1973459" cy="9452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0   0</m:t>
                        </m:r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0 </m:t>
                        </m:r>
                      </m:oMath>
                    </m:oMathPara>
                  </a14:m>
                  <a:br>
                    <a:rPr lang="en-US" i="1" dirty="0">
                      <a:latin typeface="Cambria Math" panose="02040503050406030204" pitchFamily="18" charset="0"/>
                    </a:rPr>
                  </a:br>
                  <a:r>
                    <a:rPr lang="en-US" i="1" dirty="0">
                      <a:latin typeface="Cambria Math" panose="02040503050406030204" pitchFamily="18" charset="0"/>
                    </a:rPr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i="1" dirty="0"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4" y="798812"/>
                  <a:ext cx="1973459" cy="94525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ket 21"/>
            <p:cNvSpPr/>
            <p:nvPr/>
          </p:nvSpPr>
          <p:spPr>
            <a:xfrm flipH="1">
              <a:off x="1701273" y="861521"/>
              <a:ext cx="130629" cy="855950"/>
            </a:xfrm>
            <a:prstGeom prst="leftBracket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eft Bracket 4"/>
            <p:cNvSpPr/>
            <p:nvPr/>
          </p:nvSpPr>
          <p:spPr>
            <a:xfrm>
              <a:off x="951722" y="849086"/>
              <a:ext cx="130629" cy="855950"/>
            </a:xfrm>
            <a:prstGeom prst="leftBracket">
              <a:avLst/>
            </a:prstGeom>
            <a:ln w="19050" cmpd="sng">
              <a:solidFill>
                <a:srgbClr val="080808">
                  <a:alpha val="74000"/>
                </a:srgbClr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9413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7086</TotalTime>
  <Words>2792</Words>
  <Application>Microsoft Office PowerPoint</Application>
  <PresentationFormat>On-screen Show (4:3)</PresentationFormat>
  <Paragraphs>661</Paragraphs>
  <Slides>38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宋体</vt:lpstr>
      <vt:lpstr>Arial</vt:lpstr>
      <vt:lpstr>Calibri</vt:lpstr>
      <vt:lpstr>Cambria</vt:lpstr>
      <vt:lpstr>Cambria Math</vt:lpstr>
      <vt:lpstr>Courier New</vt:lpstr>
      <vt:lpstr>Mangal</vt:lpstr>
      <vt:lpstr>Monotype Corsiva</vt:lpstr>
      <vt:lpstr>Osaka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 Li</dc:creator>
  <cp:lastModifiedBy>martyna</cp:lastModifiedBy>
  <cp:revision>1609</cp:revision>
  <cp:lastPrinted>2017-04-14T15:11:16Z</cp:lastPrinted>
  <dcterms:created xsi:type="dcterms:W3CDTF">2017-03-24T14:53:05Z</dcterms:created>
  <dcterms:modified xsi:type="dcterms:W3CDTF">2017-08-22T07:47:43Z</dcterms:modified>
</cp:coreProperties>
</file>